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2"/>
  </p:notesMasterIdLst>
  <p:sldIdLst>
    <p:sldId id="367" r:id="rId2"/>
    <p:sldId id="477" r:id="rId3"/>
    <p:sldId id="430" r:id="rId4"/>
    <p:sldId id="402" r:id="rId5"/>
    <p:sldId id="432" r:id="rId6"/>
    <p:sldId id="263" r:id="rId7"/>
    <p:sldId id="474" r:id="rId8"/>
    <p:sldId id="473" r:id="rId9"/>
    <p:sldId id="467" r:id="rId10"/>
    <p:sldId id="259" r:id="rId11"/>
    <p:sldId id="447" r:id="rId12"/>
    <p:sldId id="434" r:id="rId13"/>
    <p:sldId id="431" r:id="rId14"/>
    <p:sldId id="433" r:id="rId15"/>
    <p:sldId id="414" r:id="rId16"/>
    <p:sldId id="460" r:id="rId17"/>
    <p:sldId id="486" r:id="rId18"/>
    <p:sldId id="436" r:id="rId19"/>
    <p:sldId id="484" r:id="rId20"/>
    <p:sldId id="421" r:id="rId21"/>
    <p:sldId id="424" r:id="rId22"/>
    <p:sldId id="444" r:id="rId23"/>
    <p:sldId id="265" r:id="rId24"/>
    <p:sldId id="446" r:id="rId25"/>
    <p:sldId id="448" r:id="rId26"/>
    <p:sldId id="454" r:id="rId27"/>
    <p:sldId id="468" r:id="rId28"/>
    <p:sldId id="390" r:id="rId29"/>
    <p:sldId id="461" r:id="rId30"/>
    <p:sldId id="465" r:id="rId31"/>
  </p:sldIdLst>
  <p:sldSz cx="9144000" cy="5143500" type="screen16x9"/>
  <p:notesSz cx="6797675" cy="9926638"/>
  <p:embeddedFontLst>
    <p:embeddedFont>
      <p:font typeface="Arial Nova Cond" panose="020B0506020202020204" pitchFamily="34"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
      <p:font typeface="Montserrat SemiBold" panose="00000700000000000000" pitchFamily="2" charset="0"/>
      <p:bold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B4B9A3-FE47-1B21-4B7E-2624A12E60B8}" name="Charles Sullivan" initials="CS" userId="703bf10bbeb4d952" providerId="Windows Live"/>
  <p188:author id="{64CC95B4-864F-FC8A-D417-D8E1DFD437DD}" name="Judy Oakden" initials="JO" userId="S::Judy@PragmaticaLimited.onmicrosoft.com::49005ec5-9947-4fbc-9379-0fa3707217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1FA"/>
    <a:srgbClr val="01FE40"/>
    <a:srgbClr val="93E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647F55-63A4-4815-BD1B-80D29F7D4806}">
  <a:tblStyle styleId="{01647F55-63A4-4815-BD1B-80D29F7D480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p:restoredTop sz="45084" autoAdjust="0"/>
  </p:normalViewPr>
  <p:slideViewPr>
    <p:cSldViewPr snapToGrid="0">
      <p:cViewPr varScale="1">
        <p:scale>
          <a:sx n="66" d="100"/>
          <a:sy n="66" d="100"/>
        </p:scale>
        <p:origin x="2676"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5546" tIns="95546" rIns="95546" bIns="95546"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doi:%2010.3389/fpsyg.2018.0218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tatistical_hypothesis_testing#cite_note-ftp.isds.duke-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Statistical_hypothesis_testing" TargetMode="External"/><Relationship Id="rId4" Type="http://schemas.openxmlformats.org/officeDocument/2006/relationships/hyperlink" Target="https://en.wikipedia.org/wiki/Statistical_hypothesis_testing#cite_note-Lehmann93-6"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pubmed.ncbi.nlm.nih.gov/16060722" TargetMode="External"/><Relationship Id="rId3" Type="http://schemas.openxmlformats.org/officeDocument/2006/relationships/hyperlink" Target="https://www.ncbi.nlm.nih.gov/pmc/articles/PMC1182327" TargetMode="External"/><Relationship Id="rId7" Type="http://schemas.openxmlformats.org/officeDocument/2006/relationships/hyperlink" Target="https://en.wikipedia.org/wiki/PMID_(identifie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PMC_(identifier)" TargetMode="External"/><Relationship Id="rId5" Type="http://schemas.openxmlformats.org/officeDocument/2006/relationships/hyperlink" Target="https://doi.org/10.1371%2Fjournal.pmed.0020124" TargetMode="External"/><Relationship Id="rId4" Type="http://schemas.openxmlformats.org/officeDocument/2006/relationships/hyperlink" Target="https://en.wikipedia.org/wiki/Doi_(identifi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gazine.amstat.org/blog/2021/08/01/task-force-statement-p-valu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590274" lvl="1" indent="0">
              <a:buNone/>
            </a:pPr>
            <a:endParaRPr lang="en-NZ" dirty="0"/>
          </a:p>
          <a:p>
            <a:pPr marL="590274" lvl="1" indent="0">
              <a:buNone/>
            </a:pPr>
            <a:r>
              <a:rPr lang="en-NZ" dirty="0"/>
              <a:t>Kia </a:t>
            </a:r>
            <a:r>
              <a:rPr lang="en-NZ" dirty="0" err="1"/>
              <a:t>ora</a:t>
            </a:r>
            <a:r>
              <a:rPr lang="en-NZ" dirty="0"/>
              <a:t> I’m Judy</a:t>
            </a:r>
          </a:p>
          <a:p>
            <a:pPr marL="590274" lvl="1" indent="0">
              <a:buNone/>
            </a:pPr>
            <a:r>
              <a:rPr lang="en-NZ" dirty="0"/>
              <a:t>Explain about Charles being online. </a:t>
            </a:r>
          </a:p>
          <a:p>
            <a:pPr marL="590274" lvl="1" indent="0">
              <a:buNone/>
            </a:pPr>
            <a:endParaRPr lang="en-NZ" dirty="0"/>
          </a:p>
          <a:p>
            <a:pPr marL="590274" lvl="1" indent="0">
              <a:buNone/>
            </a:pPr>
            <a:endParaRPr lang="en-NZ" dirty="0"/>
          </a:p>
          <a:p>
            <a:pPr marL="590274" lvl="1" indent="0">
              <a:buNone/>
            </a:pPr>
            <a:r>
              <a:rPr lang="en-NZ" dirty="0"/>
              <a:t>Kia </a:t>
            </a:r>
            <a:r>
              <a:rPr lang="en-NZ" dirty="0" err="1"/>
              <a:t>ora</a:t>
            </a:r>
            <a:r>
              <a:rPr lang="en-NZ" dirty="0"/>
              <a:t> I’m Charles</a:t>
            </a:r>
          </a:p>
          <a:p>
            <a:pPr marL="590274" lvl="1" indent="0">
              <a:buNone/>
            </a:pPr>
            <a:endParaRPr lang="en-NZ" dirty="0"/>
          </a:p>
          <a:p>
            <a:pPr marL="904250" lvl="1" indent="-313976">
              <a:buFont typeface="Arial" panose="020B0604020202020204" pitchFamily="34" charset="0"/>
              <a:buChar char="•"/>
            </a:pPr>
            <a:endParaRPr lang="en-NZ" dirty="0"/>
          </a:p>
          <a:p>
            <a:pPr marL="452125" indent="-313976">
              <a:buFont typeface="Arial" panose="020B0604020202020204" pitchFamily="34" charset="0"/>
              <a:buChar char="•"/>
            </a:pPr>
            <a:endParaRPr lang="en-NZ" dirty="0"/>
          </a:p>
        </p:txBody>
      </p:sp>
    </p:spTree>
    <p:extLst>
      <p:ext uri="{BB962C8B-B14F-4D97-AF65-F5344CB8AC3E}">
        <p14:creationId xmlns:p14="http://schemas.microsoft.com/office/powerpoint/2010/main" val="139315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a:buNone/>
            </a:pPr>
            <a:r>
              <a:rPr lang="en-NZ" dirty="0"/>
              <a:t>CS: Let’ start by clarifying what this stuff is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dirty="0"/>
              <a:t>CS: You can get into this yourself. </a:t>
            </a:r>
          </a:p>
          <a:p>
            <a:pPr marL="138149" indent="0">
              <a:buNone/>
            </a:pPr>
            <a:r>
              <a:rPr lang="en-NZ" dirty="0"/>
              <a:t>Statistics techniques in these resources have little not in traditional courses. </a:t>
            </a:r>
          </a:p>
          <a:p>
            <a:pPr marL="138149" indent="0">
              <a:buNone/>
            </a:pPr>
            <a:r>
              <a:rPr lang="en-NZ" dirty="0"/>
              <a:t>But the emphasis/perspective different, and more useful for eval</a:t>
            </a:r>
          </a:p>
          <a:p>
            <a:pPr marL="138149" indent="0">
              <a:buNone/>
            </a:pPr>
            <a:endParaRPr lang="en-NZ" dirty="0"/>
          </a:p>
          <a:p>
            <a:pPr marL="138149" indent="0">
              <a:buNone/>
            </a:pPr>
            <a:r>
              <a:rPr lang="en-NZ" dirty="0"/>
              <a:t>Judy: </a:t>
            </a:r>
          </a:p>
          <a:p>
            <a:pPr marL="138149" indent="0">
              <a:buNone/>
            </a:pPr>
            <a:r>
              <a:rPr lang="en-NZ" dirty="0"/>
              <a:t>I’ve used these materials. </a:t>
            </a:r>
          </a:p>
          <a:p>
            <a:pPr marL="138149" indent="0">
              <a:buNone/>
            </a:pPr>
            <a:r>
              <a:rPr lang="en-NZ" dirty="0"/>
              <a:t>I do suggest you have someone statistical check your work the first time.</a:t>
            </a:r>
          </a:p>
          <a:p>
            <a:pPr marL="138149" indent="0">
              <a:buNone/>
            </a:pPr>
            <a:endParaRPr lang="en-NZ" dirty="0"/>
          </a:p>
        </p:txBody>
      </p:sp>
    </p:spTree>
    <p:extLst>
      <p:ext uri="{BB962C8B-B14F-4D97-AF65-F5344CB8AC3E}">
        <p14:creationId xmlns:p14="http://schemas.microsoft.com/office/powerpoint/2010/main" val="90853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dirty="0"/>
              <a:t>CS: The gist is de-emphasising hypothesis testing in favour of effect sizes, confidence intervals and meta-analysis.  </a:t>
            </a:r>
            <a:br>
              <a:rPr lang="en-NZ" dirty="0"/>
            </a:br>
            <a:r>
              <a:rPr lang="en-NZ" dirty="0"/>
              <a:t>Some of you will have learned that without the label “New Statistics”. Depends where and when you learned your stats.</a:t>
            </a:r>
          </a:p>
          <a:p>
            <a:pPr marL="138149" indent="0">
              <a:buNone/>
            </a:pPr>
            <a:endParaRPr lang="en-NZ" dirty="0"/>
          </a:p>
          <a:p>
            <a:pPr marL="138149" indent="0">
              <a:buNone/>
            </a:pPr>
            <a:r>
              <a:rPr lang="en-NZ" dirty="0"/>
              <a:t>Relax message important: lot’s of this is a change in emphasis, what we focus on as the </a:t>
            </a:r>
            <a:r>
              <a:rPr lang="en-NZ" b="1" dirty="0"/>
              <a:t>main</a:t>
            </a:r>
            <a:r>
              <a:rPr lang="en-NZ" dirty="0"/>
              <a:t> </a:t>
            </a:r>
            <a:r>
              <a:rPr lang="en-NZ" b="1" dirty="0"/>
              <a:t>way</a:t>
            </a:r>
            <a:r>
              <a:rPr lang="en-NZ" dirty="0"/>
              <a:t> of analysis and communication. </a:t>
            </a:r>
          </a:p>
          <a:p>
            <a:pPr marL="138149" indent="0">
              <a:buNone/>
            </a:pPr>
            <a:endParaRPr lang="en-NZ" dirty="0"/>
          </a:p>
          <a:p>
            <a:pPr marL="138149" indent="0">
              <a:buNone/>
            </a:pPr>
            <a:r>
              <a:rPr lang="en-NZ" dirty="0"/>
              <a:t>The point about the statistics not being new has a subtle implication too. It’s a reason evaluators who developed their quant reporting habits 20 years ago may have seen no clear reason to change as suggested by New Statistics. </a:t>
            </a:r>
            <a:br>
              <a:rPr lang="en-NZ" dirty="0"/>
            </a:br>
            <a:r>
              <a:rPr lang="en-NZ" dirty="0"/>
              <a:t>Several of these changes simply aren’t as obvious as the emergence of entirely new statistical tools, such as the creation of the IDI (Integrated Data Infrastructure).</a:t>
            </a:r>
          </a:p>
          <a:p>
            <a:pPr marL="138149" indent="0">
              <a:buNone/>
            </a:pPr>
            <a:endParaRPr lang="en-NZ" dirty="0"/>
          </a:p>
          <a:p>
            <a:pPr marL="138149" indent="0">
              <a:buNone/>
            </a:pPr>
            <a:endParaRPr lang="en-NZ" dirty="0"/>
          </a:p>
          <a:p>
            <a:pPr marL="138149" indent="0" defTabSz="904250">
              <a:buNone/>
              <a:defRPr/>
            </a:pPr>
            <a:r>
              <a:rPr lang="en-NZ" dirty="0"/>
              <a:t>BACKGROUND</a:t>
            </a:r>
          </a:p>
          <a:p>
            <a:pPr marL="452125" indent="-313976" defTabSz="904250">
              <a:defRPr/>
            </a:pPr>
            <a:r>
              <a:rPr lang="en-NZ" dirty="0"/>
              <a:t>Source for new stats definition: </a:t>
            </a:r>
            <a:r>
              <a:rPr lang="en-NZ" i="1" dirty="0"/>
              <a:t>Psychological Science</a:t>
            </a:r>
            <a:r>
              <a:rPr lang="en-NZ" i="0" dirty="0"/>
              <a:t> journal submission guidelines</a:t>
            </a:r>
            <a:br>
              <a:rPr lang="en-NZ" i="0" dirty="0"/>
            </a:br>
            <a:r>
              <a:rPr lang="en-NZ" i="0" dirty="0"/>
              <a:t>https</a:t>
            </a:r>
            <a:r>
              <a:rPr lang="en-NZ" dirty="0"/>
              <a:t>://www.psychologicalscience.org/publications/psychological_science/psci-submissions</a:t>
            </a:r>
          </a:p>
          <a:p>
            <a:pPr marL="138149" indent="0">
              <a:buNone/>
            </a:pPr>
            <a:endParaRPr lang="en-NZ" dirty="0"/>
          </a:p>
          <a:p>
            <a:pPr marL="138149" indent="0">
              <a:buNone/>
            </a:pPr>
            <a:endParaRPr lang="en-NZ" dirty="0"/>
          </a:p>
          <a:p>
            <a:pPr marL="138149" indent="0">
              <a:buNone/>
            </a:pPr>
            <a:endParaRPr lang="en-NZ" dirty="0"/>
          </a:p>
        </p:txBody>
      </p:sp>
    </p:spTree>
    <p:extLst>
      <p:ext uri="{BB962C8B-B14F-4D97-AF65-F5344CB8AC3E}">
        <p14:creationId xmlns:p14="http://schemas.microsoft.com/office/powerpoint/2010/main" val="25948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a:buNone/>
            </a:pPr>
            <a:r>
              <a:rPr lang="en-NZ" dirty="0"/>
              <a:t>CS: Our first take-home message.</a:t>
            </a:r>
          </a:p>
          <a:p>
            <a:pPr marL="0" indent="0">
              <a:buNone/>
            </a:pPr>
            <a:r>
              <a:rPr lang="en-NZ" dirty="0"/>
              <a:t>On the surface, may seem straightforward to many of you.</a:t>
            </a:r>
          </a:p>
          <a:p>
            <a:pPr marL="0" indent="0">
              <a:buNone/>
            </a:pPr>
            <a:r>
              <a:rPr lang="en-NZ" dirty="0"/>
              <a:t>Both confidence intervals and hypothesis testing in basic stats courses decades ago. </a:t>
            </a:r>
          </a:p>
          <a:p>
            <a:pPr marL="0" indent="0">
              <a:buNone/>
            </a:pPr>
            <a:r>
              <a:rPr lang="en-NZ" dirty="0"/>
              <a:t>But emphasis then on hypothesis tests. </a:t>
            </a:r>
          </a:p>
          <a:p>
            <a:pPr marL="0" indent="0">
              <a:buNone/>
            </a:pPr>
            <a:r>
              <a:rPr lang="en-NZ" dirty="0"/>
              <a:t>The new statistics reverses that emphasis, in favour of confidence intervals.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defTabSz="904250">
              <a:buNone/>
              <a:defRPr/>
            </a:pPr>
            <a:r>
              <a:rPr lang="en-NZ" dirty="0"/>
              <a:t>Judy:</a:t>
            </a:r>
          </a:p>
          <a:p>
            <a:pPr marL="138149" indent="0" defTabSz="904250">
              <a:buNone/>
              <a:defRPr/>
            </a:pPr>
            <a:r>
              <a:rPr lang="en-NZ" dirty="0"/>
              <a:t>Let’s see some examples from local evaluations. </a:t>
            </a:r>
          </a:p>
          <a:p>
            <a:pPr marL="138149" indent="0" defTabSz="904250">
              <a:buNone/>
              <a:defRPr/>
            </a:pPr>
            <a:endParaRPr lang="en-NZ" dirty="0">
              <a:solidFill>
                <a:srgbClr val="274353"/>
              </a:solidFill>
              <a:latin typeface="Arial" panose="020B0604020202020204" pitchFamily="34" charset="0"/>
            </a:endParaRPr>
          </a:p>
          <a:p>
            <a:pPr marL="138149" indent="0">
              <a:buNone/>
            </a:pPr>
            <a:r>
              <a:rPr lang="en-NZ" dirty="0">
                <a:solidFill>
                  <a:srgbClr val="274353"/>
                </a:solidFill>
                <a:latin typeface="Arial" panose="020B0604020202020204" pitchFamily="34" charset="0"/>
              </a:rPr>
              <a:t>Blue dots show average change, size. </a:t>
            </a:r>
          </a:p>
          <a:p>
            <a:pPr marL="138149" indent="0">
              <a:buNone/>
            </a:pPr>
            <a:r>
              <a:rPr lang="en-NZ" dirty="0">
                <a:solidFill>
                  <a:srgbClr val="274353"/>
                </a:solidFill>
                <a:latin typeface="Arial" panose="020B0604020202020204" pitchFamily="34" charset="0"/>
              </a:rPr>
              <a:t>Grey bars show 95% confidence interval around each average.</a:t>
            </a:r>
          </a:p>
          <a:p>
            <a:pPr marL="138149" indent="0">
              <a:buNone/>
            </a:pPr>
            <a:r>
              <a:rPr lang="en-NZ" dirty="0">
                <a:solidFill>
                  <a:srgbClr val="274353"/>
                </a:solidFill>
                <a:latin typeface="Arial" panose="020B0604020202020204" pitchFamily="34" charset="0"/>
              </a:rPr>
              <a:t>Gap between grey bar and 0 can be used to infer statistical significance.</a:t>
            </a:r>
          </a:p>
          <a:p>
            <a:pPr marL="138149" indent="0">
              <a:buNone/>
            </a:pPr>
            <a:endParaRPr lang="en-NZ" dirty="0">
              <a:solidFill>
                <a:srgbClr val="274353"/>
              </a:solidFill>
              <a:latin typeface="Arial" panose="020B0604020202020204" pitchFamily="34" charset="0"/>
            </a:endParaRPr>
          </a:p>
          <a:p>
            <a:pPr marL="138149" indent="0">
              <a:buNone/>
            </a:pPr>
            <a:r>
              <a:rPr lang="en-NZ" dirty="0">
                <a:solidFill>
                  <a:srgbClr val="274353"/>
                </a:solidFill>
                <a:latin typeface="Arial" panose="020B0604020202020204" pitchFamily="34" charset="0"/>
              </a:rPr>
              <a:t>Strengths and weaknesses </a:t>
            </a:r>
            <a:r>
              <a:rPr lang="en-NZ" dirty="0" err="1">
                <a:solidFill>
                  <a:srgbClr val="274353"/>
                </a:solidFill>
                <a:latin typeface="Arial" panose="020B0604020202020204" pitchFamily="34" charset="0"/>
              </a:rPr>
              <a:t>cf</a:t>
            </a:r>
            <a:r>
              <a:rPr lang="en-NZ" dirty="0">
                <a:solidFill>
                  <a:srgbClr val="274353"/>
                </a:solidFill>
                <a:latin typeface="Arial" panose="020B0604020202020204" pitchFamily="34" charset="0"/>
              </a:rPr>
              <a:t> traditional stats?</a:t>
            </a:r>
          </a:p>
          <a:p>
            <a:pPr marL="138149" indent="0">
              <a:buNone/>
            </a:pPr>
            <a:r>
              <a:rPr lang="en-NZ" dirty="0">
                <a:solidFill>
                  <a:srgbClr val="274353"/>
                </a:solidFill>
                <a:latin typeface="Arial" panose="020B0604020202020204" pitchFamily="34" charset="0"/>
              </a:rPr>
              <a:t>E.g. Alternative here would be lots of </a:t>
            </a:r>
            <a:r>
              <a:rPr lang="en-NZ" i="1" dirty="0">
                <a:solidFill>
                  <a:srgbClr val="274353"/>
                </a:solidFill>
                <a:latin typeface="Arial" panose="020B0604020202020204" pitchFamily="34" charset="0"/>
              </a:rPr>
              <a:t>p-</a:t>
            </a:r>
            <a:r>
              <a:rPr lang="en-NZ" dirty="0">
                <a:solidFill>
                  <a:srgbClr val="274353"/>
                </a:solidFill>
                <a:latin typeface="Arial" panose="020B0604020202020204" pitchFamily="34" charset="0"/>
              </a:rPr>
              <a:t>values testing null hypothesis that true change was 0</a:t>
            </a:r>
          </a:p>
          <a:p>
            <a:pPr marL="452125" indent="-313976">
              <a:buFont typeface="Arial" panose="020B0604020202020204" pitchFamily="34" charset="0"/>
              <a:buChar char="•"/>
            </a:pPr>
            <a:r>
              <a:rPr lang="en-NZ" i="1" dirty="0">
                <a:solidFill>
                  <a:srgbClr val="274353"/>
                </a:solidFill>
                <a:latin typeface="Arial" panose="020B0604020202020204" pitchFamily="34" charset="0"/>
              </a:rPr>
              <a:t>p-</a:t>
            </a:r>
            <a:r>
              <a:rPr lang="en-NZ" dirty="0">
                <a:solidFill>
                  <a:srgbClr val="274353"/>
                </a:solidFill>
                <a:latin typeface="Arial" panose="020B0604020202020204" pitchFamily="34" charset="0"/>
              </a:rPr>
              <a:t>values largely useless clutter with this evaluation</a:t>
            </a:r>
          </a:p>
          <a:p>
            <a:pPr marL="904250" lvl="1" indent="-313976">
              <a:buFont typeface="Arial" panose="020B0604020202020204" pitchFamily="34" charset="0"/>
              <a:buChar char="•"/>
            </a:pPr>
            <a:r>
              <a:rPr lang="en-NZ" dirty="0">
                <a:solidFill>
                  <a:srgbClr val="274353"/>
                </a:solidFill>
                <a:latin typeface="Arial" panose="020B0604020202020204" pitchFamily="34" charset="0"/>
              </a:rPr>
              <a:t>All </a:t>
            </a:r>
            <a:r>
              <a:rPr lang="en-NZ" i="1" dirty="0">
                <a:solidFill>
                  <a:srgbClr val="274353"/>
                </a:solidFill>
                <a:latin typeface="Arial" panose="020B0604020202020204" pitchFamily="34" charset="0"/>
              </a:rPr>
              <a:t>p-</a:t>
            </a:r>
            <a:r>
              <a:rPr lang="en-NZ" dirty="0">
                <a:solidFill>
                  <a:srgbClr val="274353"/>
                </a:solidFill>
                <a:latin typeface="Arial" panose="020B0604020202020204" pitchFamily="34" charset="0"/>
              </a:rPr>
              <a:t>values would be very small and clearly significant. But so what? </a:t>
            </a:r>
          </a:p>
          <a:p>
            <a:pPr marL="904250" lvl="1" indent="-313976">
              <a:buFont typeface="Arial" panose="020B0604020202020204" pitchFamily="34" charset="0"/>
              <a:buChar char="•"/>
            </a:pPr>
            <a:r>
              <a:rPr lang="en-NZ" dirty="0">
                <a:solidFill>
                  <a:srgbClr val="274353"/>
                </a:solidFill>
                <a:latin typeface="Arial" panose="020B0604020202020204" pitchFamily="34" charset="0"/>
              </a:rPr>
              <a:t>Distract from more important issues for evaluation like: how </a:t>
            </a:r>
            <a:r>
              <a:rPr lang="en-NZ" b="1" dirty="0">
                <a:solidFill>
                  <a:srgbClr val="274353"/>
                </a:solidFill>
                <a:latin typeface="Arial" panose="020B0604020202020204" pitchFamily="34" charset="0"/>
              </a:rPr>
              <a:t>valuable</a:t>
            </a:r>
            <a:r>
              <a:rPr lang="en-NZ" dirty="0">
                <a:solidFill>
                  <a:srgbClr val="274353"/>
                </a:solidFill>
                <a:latin typeface="Arial" panose="020B0604020202020204" pitchFamily="34" charset="0"/>
              </a:rPr>
              <a:t> are changes of this </a:t>
            </a:r>
            <a:r>
              <a:rPr lang="en-NZ" b="1" dirty="0">
                <a:solidFill>
                  <a:srgbClr val="274353"/>
                </a:solidFill>
                <a:latin typeface="Arial" panose="020B0604020202020204" pitchFamily="34" charset="0"/>
              </a:rPr>
              <a:t>size</a:t>
            </a:r>
            <a:r>
              <a:rPr lang="en-NZ" dirty="0">
                <a:solidFill>
                  <a:srgbClr val="274353"/>
                </a:solidFill>
                <a:latin typeface="Arial" panose="020B0604020202020204" pitchFamily="34" charset="0"/>
              </a:rPr>
              <a:t>?</a:t>
            </a:r>
          </a:p>
          <a:p>
            <a:pPr marL="904250" lvl="1" indent="-313976">
              <a:buFont typeface="Arial" panose="020B0604020202020204" pitchFamily="34" charset="0"/>
              <a:buChar char="•"/>
            </a:pPr>
            <a:r>
              <a:rPr lang="en-NZ" dirty="0">
                <a:solidFill>
                  <a:srgbClr val="274353"/>
                </a:solidFill>
                <a:latin typeface="Arial" panose="020B0604020202020204" pitchFamily="34" charset="0"/>
              </a:rPr>
              <a:t>Confidence intervals show that changes clearly differ from 0. </a:t>
            </a:r>
            <a:br>
              <a:rPr lang="en-NZ" dirty="0">
                <a:solidFill>
                  <a:srgbClr val="274353"/>
                </a:solidFill>
                <a:latin typeface="Arial" panose="020B0604020202020204" pitchFamily="34" charset="0"/>
              </a:rPr>
            </a:br>
            <a:r>
              <a:rPr lang="en-NZ" dirty="0">
                <a:solidFill>
                  <a:srgbClr val="274353"/>
                </a:solidFill>
                <a:latin typeface="Arial" panose="020B0604020202020204" pitchFamily="34" charset="0"/>
              </a:rPr>
              <a:t>But don’t </a:t>
            </a:r>
            <a:r>
              <a:rPr lang="en-NZ" b="1" dirty="0">
                <a:solidFill>
                  <a:srgbClr val="274353"/>
                </a:solidFill>
                <a:latin typeface="Arial" panose="020B0604020202020204" pitchFamily="34" charset="0"/>
              </a:rPr>
              <a:t>over-emphasise </a:t>
            </a:r>
            <a:r>
              <a:rPr lang="en-NZ" dirty="0">
                <a:solidFill>
                  <a:srgbClr val="274353"/>
                </a:solidFill>
                <a:latin typeface="Arial" panose="020B0604020202020204" pitchFamily="34" charset="0"/>
              </a:rPr>
              <a:t>that. </a:t>
            </a:r>
          </a:p>
          <a:p>
            <a:pPr marL="138149" indent="0">
              <a:buNone/>
            </a:pPr>
            <a:r>
              <a:rPr lang="en-NZ" dirty="0">
                <a:solidFill>
                  <a:srgbClr val="274353"/>
                </a:solidFill>
                <a:latin typeface="Arial" panose="020B0604020202020204" pitchFamily="34" charset="0"/>
              </a:rPr>
              <a:t>BACKGROUND</a:t>
            </a:r>
          </a:p>
          <a:p>
            <a:r>
              <a:rPr lang="en-US" dirty="0">
                <a:solidFill>
                  <a:srgbClr val="274353"/>
                </a:solidFill>
                <a:latin typeface="Arial" panose="020B0604020202020204" pitchFamily="34" charset="0"/>
              </a:rPr>
              <a:t>Creatives in Schools Programme Evaluation Report </a:t>
            </a:r>
            <a:r>
              <a:rPr lang="en-NZ" dirty="0">
                <a:solidFill>
                  <a:srgbClr val="274353"/>
                </a:solidFill>
                <a:latin typeface="Arial" panose="020B0604020202020204" pitchFamily="34" charset="0"/>
              </a:rPr>
              <a:t>Round 4, 2023 (p66)</a:t>
            </a:r>
          </a:p>
          <a:p>
            <a:r>
              <a:rPr lang="en-NZ" dirty="0">
                <a:solidFill>
                  <a:srgbClr val="274353"/>
                </a:solidFill>
                <a:latin typeface="Arial" panose="020B0604020202020204" pitchFamily="34" charset="0"/>
              </a:rPr>
              <a:t>https://www.educationcounts.govt.nz/publications/schooling2/curriculum/creatives-in-schools-programme/creatives-in-schools-programme-evaluation-report-round-4-2023 </a:t>
            </a:r>
          </a:p>
          <a:p>
            <a:pPr marL="138149" indent="0">
              <a:buNone/>
            </a:pPr>
            <a:endParaRPr lang="en-NZ" sz="1800" dirty="0">
              <a:solidFill>
                <a:srgbClr val="274353"/>
              </a:solidFill>
              <a:latin typeface="Arial" panose="020B0604020202020204" pitchFamily="34" charset="0"/>
            </a:endParaRPr>
          </a:p>
          <a:p>
            <a:endParaRPr lang="en-NZ" sz="1800" b="1" dirty="0">
              <a:solidFill>
                <a:srgbClr val="274353"/>
              </a:solidFill>
              <a:latin typeface="Arial" panose="020B0604020202020204" pitchFamily="34" charset="0"/>
            </a:endParaRPr>
          </a:p>
          <a:p>
            <a:endParaRPr lang="en-NZ" dirty="0"/>
          </a:p>
        </p:txBody>
      </p:sp>
    </p:spTree>
    <p:extLst>
      <p:ext uri="{BB962C8B-B14F-4D97-AF65-F5344CB8AC3E}">
        <p14:creationId xmlns:p14="http://schemas.microsoft.com/office/powerpoint/2010/main" val="221888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US" sz="1000" dirty="0"/>
              <a:t>CS: A slightly more complex example. Because of some smaller sample sizes.</a:t>
            </a:r>
          </a:p>
          <a:p>
            <a:pPr marL="138149" indent="0">
              <a:buNone/>
            </a:pPr>
            <a:r>
              <a:rPr lang="en-US" sz="1000" dirty="0"/>
              <a:t>I like that the confidence intervals</a:t>
            </a:r>
          </a:p>
          <a:p>
            <a:pPr marL="138149" indent="0">
              <a:buNone/>
            </a:pPr>
            <a:r>
              <a:rPr lang="en-US" sz="1000" dirty="0"/>
              <a:t>1.  Show precision and uncertainty well. </a:t>
            </a:r>
            <a:br>
              <a:rPr lang="en-US" sz="1000" dirty="0"/>
            </a:br>
            <a:r>
              <a:rPr lang="en-US" sz="1000" dirty="0"/>
              <a:t>In particular, lower precision / greater uncertainty for smaller </a:t>
            </a:r>
            <a:r>
              <a:rPr lang="en-US" sz="1000" dirty="0" err="1"/>
              <a:t>subgoups</a:t>
            </a:r>
            <a:r>
              <a:rPr lang="en-US" sz="1000" dirty="0"/>
              <a:t>, such as </a:t>
            </a:r>
            <a:r>
              <a:rPr lang="en-US" sz="1000" dirty="0">
                <a:solidFill>
                  <a:srgbClr val="202122"/>
                </a:solidFill>
                <a:latin typeface="Arial" panose="020B0604020202020204" pitchFamily="34" charset="0"/>
              </a:rPr>
              <a:t>Māori</a:t>
            </a:r>
            <a:r>
              <a:rPr lang="en-US" sz="1000" dirty="0"/>
              <a:t>.</a:t>
            </a:r>
          </a:p>
          <a:p>
            <a:pPr marL="138149" indent="0">
              <a:buNone/>
            </a:pPr>
            <a:endParaRPr lang="en-US" sz="1000" dirty="0"/>
          </a:p>
          <a:p>
            <a:pPr marL="138149" indent="0">
              <a:buNone/>
            </a:pPr>
            <a:r>
              <a:rPr lang="en-US" sz="1000" dirty="0"/>
              <a:t>2. More subtly, they communicate </a:t>
            </a:r>
            <a:r>
              <a:rPr lang="en-US" sz="1000" b="1" dirty="0"/>
              <a:t>similarity</a:t>
            </a:r>
            <a:r>
              <a:rPr lang="en-US" sz="1000" dirty="0"/>
              <a:t> well. </a:t>
            </a:r>
          </a:p>
          <a:p>
            <a:pPr marL="452125" indent="-313976">
              <a:buFont typeface="Arial" panose="020B0604020202020204" pitchFamily="34" charset="0"/>
              <a:buChar char="•"/>
            </a:pPr>
            <a:r>
              <a:rPr lang="en-US" sz="1000" dirty="0">
                <a:solidFill>
                  <a:srgbClr val="202122"/>
                </a:solidFill>
                <a:latin typeface="Arial" panose="020B0604020202020204" pitchFamily="34" charset="0"/>
              </a:rPr>
              <a:t>Higher SES</a:t>
            </a:r>
            <a:r>
              <a:rPr lang="en-US" sz="1000" dirty="0"/>
              <a:t> similar to Lower SES, even if the means differ</a:t>
            </a:r>
          </a:p>
          <a:p>
            <a:pPr marL="138149" indent="0">
              <a:buNone/>
            </a:pPr>
            <a:endParaRPr lang="en-US" sz="1000" dirty="0"/>
          </a:p>
          <a:p>
            <a:pPr marL="138149" indent="0">
              <a:buNone/>
            </a:pPr>
            <a:r>
              <a:rPr lang="en-US" sz="1000" dirty="0"/>
              <a:t>BACKGROUND: Source and data details deliberately blanked. But arose from real evaluation</a:t>
            </a:r>
            <a:br>
              <a:rPr lang="en-US" sz="1000" dirty="0"/>
            </a:br>
            <a:br>
              <a:rPr lang="en-US" sz="1000" dirty="0"/>
            </a:br>
            <a:r>
              <a:rPr lang="en-US" sz="1000" dirty="0"/>
              <a:t>3. Do two things at once (tricky to communicate otherwise)</a:t>
            </a:r>
          </a:p>
          <a:p>
            <a:pPr marL="452125" indent="-313976"/>
            <a:r>
              <a:rPr lang="en-US" sz="1000" dirty="0"/>
              <a:t>Shows similarity of groups + …</a:t>
            </a:r>
          </a:p>
          <a:p>
            <a:pPr marL="452125" indent="-313976"/>
            <a:r>
              <a:rPr lang="en-US" sz="1000" dirty="0"/>
              <a:t>Shows whether or not all the confidence intervals clear of 0 (no change)</a:t>
            </a:r>
          </a:p>
          <a:p>
            <a:pPr marL="138149" indent="0">
              <a:buNone/>
            </a:pPr>
            <a:endParaRPr lang="en-US" dirty="0"/>
          </a:p>
        </p:txBody>
      </p:sp>
    </p:spTree>
    <p:extLst>
      <p:ext uri="{BB962C8B-B14F-4D97-AF65-F5344CB8AC3E}">
        <p14:creationId xmlns:p14="http://schemas.microsoft.com/office/powerpoint/2010/main" val="428666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US" sz="1000" i="1" dirty="0"/>
              <a:t>Presenter: 2 builds.</a:t>
            </a:r>
          </a:p>
          <a:p>
            <a:pPr marL="138149" indent="0">
              <a:buNone/>
            </a:pPr>
            <a:r>
              <a:rPr lang="en-US" sz="1000" dirty="0"/>
              <a:t>CS:</a:t>
            </a:r>
          </a:p>
          <a:p>
            <a:pPr marL="138149" indent="0">
              <a:buNone/>
            </a:pPr>
            <a:r>
              <a:rPr lang="en-US" sz="1000" dirty="0"/>
              <a:t>Trad stats approach in table. What’s main message?</a:t>
            </a:r>
          </a:p>
          <a:p>
            <a:pPr marL="452125" indent="-313976">
              <a:buFont typeface="Arial" panose="020B0604020202020204" pitchFamily="34" charset="0"/>
              <a:buChar char="•"/>
            </a:pPr>
            <a:r>
              <a:rPr lang="en-US" sz="1000" dirty="0"/>
              <a:t>Program works overall, but no significant evidence that works for Maori? </a:t>
            </a:r>
          </a:p>
          <a:p>
            <a:pPr marL="452125" indent="-313976">
              <a:buFont typeface="Arial" panose="020B0604020202020204" pitchFamily="34" charset="0"/>
              <a:buChar char="•"/>
            </a:pPr>
            <a:r>
              <a:rPr lang="en-US" sz="1000" dirty="0"/>
              <a:t>Hidden is the lower precision for Maori</a:t>
            </a:r>
          </a:p>
          <a:p>
            <a:pPr marL="452125" indent="-313976">
              <a:buFont typeface="Arial" panose="020B0604020202020204" pitchFamily="34" charset="0"/>
              <a:buChar char="•"/>
            </a:pPr>
            <a:endParaRPr lang="en-US" sz="1000" dirty="0"/>
          </a:p>
          <a:p>
            <a:pPr marL="138149" indent="0">
              <a:buNone/>
            </a:pPr>
            <a:r>
              <a:rPr lang="en-US" sz="1000" dirty="0"/>
              <a:t>New stats approach in graph with confidence intervals</a:t>
            </a:r>
          </a:p>
          <a:p>
            <a:pPr marL="452125" indent="-313976"/>
            <a:r>
              <a:rPr lang="en-US" sz="1000" dirty="0"/>
              <a:t>Shows Maori mean </a:t>
            </a:r>
            <a:r>
              <a:rPr lang="en-US" sz="1000" b="1" dirty="0"/>
              <a:t>similar</a:t>
            </a:r>
            <a:r>
              <a:rPr lang="en-US" sz="1000" dirty="0"/>
              <a:t> to All. </a:t>
            </a:r>
          </a:p>
          <a:p>
            <a:pPr marL="452125" indent="-313976"/>
            <a:r>
              <a:rPr lang="en-US" sz="1000" dirty="0"/>
              <a:t>it also shows there’s no clear evidence that average change for Maori is above zero. </a:t>
            </a:r>
          </a:p>
          <a:p>
            <a:pPr marL="138149" indent="0">
              <a:buNone/>
            </a:pPr>
            <a:endParaRPr lang="en-US" sz="1000" dirty="0"/>
          </a:p>
          <a:p>
            <a:pPr marL="138149" indent="0">
              <a:buNone/>
            </a:pPr>
            <a:r>
              <a:rPr lang="en-US" sz="1000" dirty="0"/>
              <a:t>Think about difference in perspectives, emphases</a:t>
            </a:r>
          </a:p>
          <a:p>
            <a:pPr marL="452125" indent="-313976">
              <a:buFont typeface="Arial" panose="020B0604020202020204" pitchFamily="34" charset="0"/>
              <a:buChar char="•"/>
            </a:pPr>
            <a:r>
              <a:rPr lang="en-US" sz="1000" dirty="0"/>
              <a:t>With confidence intervals can still infer that Maori mean not significantly greater than 0. OK, true. </a:t>
            </a:r>
          </a:p>
          <a:p>
            <a:pPr marL="452125" indent="-313976">
              <a:buFont typeface="Arial" panose="020B0604020202020204" pitchFamily="34" charset="0"/>
              <a:buChar char="•"/>
            </a:pPr>
            <a:r>
              <a:rPr lang="en-US" sz="1000" dirty="0"/>
              <a:t>But the </a:t>
            </a:r>
            <a:r>
              <a:rPr lang="en-US" sz="1000" b="1" dirty="0"/>
              <a:t>eye</a:t>
            </a:r>
            <a:r>
              <a:rPr lang="en-US" sz="1000" dirty="0"/>
              <a:t> simultaneously sees the </a:t>
            </a:r>
            <a:r>
              <a:rPr lang="en-US" sz="1000" b="1" dirty="0"/>
              <a:t>similarity</a:t>
            </a:r>
            <a:r>
              <a:rPr lang="en-US" sz="1000" dirty="0"/>
              <a:t> to the result for All, plus is warned about the lower </a:t>
            </a:r>
            <a:r>
              <a:rPr lang="en-US" sz="1000" b="1" dirty="0"/>
              <a:t>precision</a:t>
            </a:r>
            <a:r>
              <a:rPr lang="en-US" sz="1000" dirty="0"/>
              <a:t> for Maori. Because of smaller sample size</a:t>
            </a:r>
          </a:p>
          <a:p>
            <a:pPr marL="452125" indent="-313976">
              <a:buFont typeface="Arial" panose="020B0604020202020204" pitchFamily="34" charset="0"/>
              <a:buChar char="•"/>
            </a:pPr>
            <a:r>
              <a:rPr lang="en-US" sz="1000" dirty="0"/>
              <a:t>The trad stats approach seems misleading and unbalanced for such results.</a:t>
            </a:r>
          </a:p>
          <a:p>
            <a:pPr marL="452125" indent="-313976">
              <a:buFont typeface="Arial" panose="020B0604020202020204" pitchFamily="34" charset="0"/>
              <a:buChar char="•"/>
            </a:pPr>
            <a:endParaRPr lang="en-US" sz="1000" dirty="0"/>
          </a:p>
          <a:p>
            <a:pPr marL="138149" indent="0">
              <a:buNone/>
            </a:pPr>
            <a:endParaRPr lang="en-US" sz="1000" dirty="0"/>
          </a:p>
          <a:p>
            <a:pPr marL="138149" indent="0">
              <a:buNone/>
            </a:pPr>
            <a:r>
              <a:rPr lang="en-US" sz="1000" dirty="0"/>
              <a:t>BACKGROUND:</a:t>
            </a:r>
          </a:p>
          <a:p>
            <a:pPr marL="138149" indent="0">
              <a:buNone/>
            </a:pPr>
            <a:r>
              <a:rPr lang="en-US" sz="1000" dirty="0"/>
              <a:t>Only change to real data: Maori results reduced by 0.1 (which could have happened from random sampling variation)</a:t>
            </a:r>
          </a:p>
        </p:txBody>
      </p:sp>
    </p:spTree>
    <p:extLst>
      <p:ext uri="{BB962C8B-B14F-4D97-AF65-F5344CB8AC3E}">
        <p14:creationId xmlns:p14="http://schemas.microsoft.com/office/powerpoint/2010/main" val="1792377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sz="1000" dirty="0"/>
              <a:t>Even if you already know this stuff technically, there are practical hurdles when you try to do it.</a:t>
            </a:r>
          </a:p>
          <a:p>
            <a:pPr marL="138149" indent="0">
              <a:buNone/>
            </a:pPr>
            <a:endParaRPr lang="en-NZ" sz="1000" dirty="0"/>
          </a:p>
          <a:p>
            <a:pPr marL="138149" indent="0">
              <a:buNone/>
            </a:pPr>
            <a:r>
              <a:rPr lang="en-NZ" sz="1000" dirty="0"/>
              <a:t>About our point at the bottom on Excel default style being bad. </a:t>
            </a:r>
          </a:p>
          <a:p>
            <a:pPr marL="138149" indent="0">
              <a:buNone/>
            </a:pPr>
            <a:r>
              <a:rPr lang="en-NZ" sz="1000" dirty="0"/>
              <a:t>The Excel default emphasises that something special happens at the very end of the confidence intervals. </a:t>
            </a:r>
          </a:p>
          <a:p>
            <a:pPr marL="138149" indent="0">
              <a:buNone/>
            </a:pPr>
            <a:r>
              <a:rPr lang="en-NZ" sz="1000" dirty="0"/>
              <a:t>Our grey bars showed estimates with indications of uncertainty around them. Nothing highlighted in them about end of the grey bars. </a:t>
            </a:r>
            <a:br>
              <a:rPr lang="en-NZ" sz="1000" dirty="0"/>
            </a:br>
            <a:r>
              <a:rPr lang="en-NZ" sz="1000" dirty="0"/>
              <a:t>So they didn’t emphasise a big blunt distinction between sig vs not sig.</a:t>
            </a:r>
          </a:p>
          <a:p>
            <a:pPr marL="138149" indent="0" defTabSz="904250">
              <a:buNone/>
              <a:defRPr/>
            </a:pPr>
            <a:r>
              <a:rPr lang="en-NZ" sz="1000" dirty="0"/>
              <a:t>The fat grey bars in our examples used a template from Stephanie Evergreen’s website.</a:t>
            </a:r>
          </a:p>
          <a:p>
            <a:pPr marL="138149" indent="0">
              <a:buNone/>
            </a:pPr>
            <a:endParaRPr lang="en-NZ" sz="1000" dirty="0"/>
          </a:p>
          <a:p>
            <a:pPr marL="138149" indent="0">
              <a:buNone/>
            </a:pPr>
            <a:r>
              <a:rPr lang="en-NZ" sz="1000" dirty="0"/>
              <a:t>BACKGROUND</a:t>
            </a:r>
            <a:br>
              <a:rPr lang="en-NZ" sz="1000" dirty="0"/>
            </a:br>
            <a:r>
              <a:rPr lang="en-NZ" sz="1000" dirty="0"/>
              <a:t>Optional question slide at end with better conceptual/teaching image of confidence interval</a:t>
            </a:r>
          </a:p>
          <a:p>
            <a:pPr marL="138149" indent="0">
              <a:buNone/>
            </a:pPr>
            <a:r>
              <a:rPr lang="en-NZ" sz="1000" dirty="0"/>
              <a:t>Free resource: https://stephanieevergreen.com/adding-confidence-intervals-to-a-dot-plot/</a:t>
            </a:r>
          </a:p>
          <a:p>
            <a:pPr marL="138149" indent="0">
              <a:buNone/>
            </a:pPr>
            <a:endParaRPr lang="en-NZ" sz="1000" dirty="0"/>
          </a:p>
          <a:p>
            <a:pPr marL="138149" indent="0">
              <a:buNone/>
            </a:pPr>
            <a:r>
              <a:rPr lang="en-NZ" sz="1000" dirty="0"/>
              <a:t>Excel default error bars weak because:</a:t>
            </a:r>
          </a:p>
          <a:p>
            <a:pPr marL="452125" indent="-313976">
              <a:buFont typeface="Arial" panose="020B0604020202020204" pitchFamily="34" charset="0"/>
              <a:buChar char="•"/>
            </a:pPr>
            <a:r>
              <a:rPr lang="en-NZ" sz="1000" dirty="0"/>
              <a:t>Caps at end emphasise the endpoints and related hypothesis testing</a:t>
            </a:r>
          </a:p>
          <a:p>
            <a:pPr marL="452125" indent="-313976">
              <a:buFont typeface="Arial" panose="020B0604020202020204" pitchFamily="34" charset="0"/>
              <a:buChar char="•"/>
            </a:pPr>
            <a:r>
              <a:rPr lang="en-NZ" sz="1000" dirty="0"/>
              <a:t>Caps at end distract from bulk of the distribution being around the middle</a:t>
            </a:r>
          </a:p>
          <a:p>
            <a:pPr marL="452125" indent="-313976" defTabSz="904250">
              <a:buFont typeface="Arial" panose="020B0604020202020204" pitchFamily="34" charset="0"/>
              <a:buChar char="•"/>
              <a:defRPr/>
            </a:pPr>
            <a:r>
              <a:rPr lang="en-NZ" sz="1000" dirty="0"/>
              <a:t>Hence we use fatter grey bars, without end caps</a:t>
            </a:r>
          </a:p>
          <a:p>
            <a:pPr marL="138149" indent="0">
              <a:buNone/>
            </a:pPr>
            <a:endParaRPr lang="en-NZ" dirty="0"/>
          </a:p>
          <a:p>
            <a:endParaRPr lang="en-NZ" dirty="0"/>
          </a:p>
        </p:txBody>
      </p:sp>
    </p:spTree>
    <p:extLst>
      <p:ext uri="{BB962C8B-B14F-4D97-AF65-F5344CB8AC3E}">
        <p14:creationId xmlns:p14="http://schemas.microsoft.com/office/powerpoint/2010/main" val="387317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defTabSz="904250">
              <a:buNone/>
              <a:defRPr/>
            </a:pPr>
            <a:r>
              <a:rPr lang="en-US" dirty="0"/>
              <a:t>Moving on to our second take-home message.</a:t>
            </a:r>
          </a:p>
          <a:p>
            <a:pPr marL="0" indent="0" defTabSz="904250">
              <a:buNone/>
              <a:defRPr/>
            </a:pPr>
            <a:endParaRPr lang="en-US" dirty="0"/>
          </a:p>
          <a:p>
            <a:pPr marL="0" indent="0" defTabSz="904250">
              <a:buNone/>
              <a:defRPr/>
            </a:pPr>
            <a:r>
              <a:rPr lang="en-US" dirty="0"/>
              <a:t>BACKGROUND</a:t>
            </a:r>
          </a:p>
          <a:p>
            <a:pPr marL="0" indent="0" defTabSz="904250">
              <a:buNone/>
              <a:defRPr/>
            </a:pPr>
            <a:r>
              <a:rPr lang="en-US" dirty="0"/>
              <a:t>This wording often a barrier to evaluation as “collaborative social practice”</a:t>
            </a:r>
          </a:p>
          <a:p>
            <a:pPr marL="0" indent="0" defTabSz="904250">
              <a:buNone/>
              <a:defRPr/>
            </a:pPr>
            <a:r>
              <a:rPr lang="en-US" dirty="0"/>
              <a:t>Source of “collaborative social practice”. Thomas Schwandt, 2018. </a:t>
            </a:r>
            <a:br>
              <a:rPr lang="en-US" dirty="0"/>
            </a:br>
            <a:r>
              <a:rPr lang="en-US" dirty="0"/>
              <a:t>https://onlinelibrary.wiley.com/doi/abs/10.1002/ev.20318</a:t>
            </a:r>
          </a:p>
          <a:p>
            <a:pPr marL="0" indent="0">
              <a:buNone/>
            </a:pPr>
            <a:endParaRPr dirty="0"/>
          </a:p>
        </p:txBody>
      </p:sp>
    </p:spTree>
    <p:extLst>
      <p:ext uri="{BB962C8B-B14F-4D97-AF65-F5344CB8AC3E}">
        <p14:creationId xmlns:p14="http://schemas.microsoft.com/office/powerpoint/2010/main" val="373153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defTabSz="904250">
              <a:buNone/>
              <a:defRPr/>
            </a:pPr>
            <a:r>
              <a:rPr lang="en-NZ" sz="1000" dirty="0"/>
              <a:t>CS: Two words, both have problems. </a:t>
            </a:r>
          </a:p>
          <a:p>
            <a:pPr marL="138149" indent="0" defTabSz="904250">
              <a:buNone/>
              <a:defRPr/>
            </a:pPr>
            <a:r>
              <a:rPr lang="en-NZ" sz="1000" dirty="0"/>
              <a:t>Plus remember that combinations of small problems can often be a big problem.</a:t>
            </a:r>
          </a:p>
          <a:p>
            <a:pPr marL="138149" indent="0" defTabSz="904250">
              <a:buNone/>
              <a:defRPr/>
            </a:pPr>
            <a:r>
              <a:rPr lang="en-NZ" sz="1000" dirty="0"/>
              <a:t> </a:t>
            </a:r>
          </a:p>
          <a:p>
            <a:pPr marL="138149" indent="0" defTabSz="904250">
              <a:buNone/>
              <a:defRPr/>
            </a:pPr>
            <a:r>
              <a:rPr lang="en-NZ" sz="1000" dirty="0"/>
              <a:t>These wording problems seem more damaging for evaluation than in academic reports. </a:t>
            </a:r>
          </a:p>
          <a:p>
            <a:pPr marL="138149" indent="0" defTabSz="904250">
              <a:buNone/>
              <a:defRPr/>
            </a:pPr>
            <a:r>
              <a:rPr lang="en-NZ" sz="1000" dirty="0"/>
              <a:t>Because we’re often sharing results with the community. Or sense-making with people who are not trained in statistics. </a:t>
            </a:r>
          </a:p>
          <a:p>
            <a:pPr marL="138149" indent="0" defTabSz="904250">
              <a:buNone/>
              <a:defRPr/>
            </a:pPr>
            <a:r>
              <a:rPr lang="en-NZ" sz="1000" dirty="0"/>
              <a:t>So we should worry about wording that they may find elitist or intimidating.</a:t>
            </a:r>
          </a:p>
          <a:p>
            <a:pPr marL="138149" indent="0" defTabSz="904250">
              <a:buNone/>
              <a:defRPr/>
            </a:pPr>
            <a:endParaRPr lang="en-NZ" sz="1000" dirty="0"/>
          </a:p>
          <a:p>
            <a:pPr marL="138149" indent="0" defTabSz="904250">
              <a:buNone/>
              <a:defRPr/>
            </a:pPr>
            <a:r>
              <a:rPr lang="en-NZ" sz="1000" dirty="0"/>
              <a:t>Judy: </a:t>
            </a:r>
            <a:br>
              <a:rPr lang="en-NZ" sz="1000" dirty="0"/>
            </a:br>
            <a:r>
              <a:rPr lang="en-NZ" sz="1000" dirty="0"/>
              <a:t>The problem with “significant” was clear in a project we did 20 years ago. The sample was so large, over 8000. That’s so large that most differences you look at are statistically significant. But few of those differences are important practically, most too small to be important or useful.</a:t>
            </a:r>
          </a:p>
          <a:p>
            <a:pPr marL="138149" indent="0" defTabSz="904250">
              <a:buNone/>
              <a:defRPr/>
            </a:pPr>
            <a:endParaRPr lang="en-NZ" sz="1000" dirty="0"/>
          </a:p>
          <a:p>
            <a:pPr marL="138149" indent="0" defTabSz="904250">
              <a:buNone/>
              <a:defRPr/>
            </a:pPr>
            <a:r>
              <a:rPr lang="en-NZ" sz="1000" dirty="0"/>
              <a:t>BACKGROUND</a:t>
            </a:r>
          </a:p>
          <a:p>
            <a:pPr marL="138149" indent="0" defTabSz="904250">
              <a:buNone/>
              <a:defRPr/>
            </a:pPr>
            <a:r>
              <a:rPr lang="en-NZ" sz="1000" dirty="0"/>
              <a:t>Many students in stats exams confused about meaning just after swotting. </a:t>
            </a:r>
          </a:p>
          <a:p>
            <a:pPr marL="138149" indent="0" defTabSz="904250">
              <a:buNone/>
              <a:defRPr/>
            </a:pPr>
            <a:r>
              <a:rPr lang="en-NZ" sz="1000" dirty="0"/>
              <a:t>Why would we expect them to understand well years later at work?</a:t>
            </a:r>
          </a:p>
          <a:p>
            <a:pPr marL="138149" indent="0">
              <a:buNone/>
            </a:pPr>
            <a:endParaRPr lang="en-NZ" dirty="0"/>
          </a:p>
        </p:txBody>
      </p:sp>
    </p:spTree>
    <p:extLst>
      <p:ext uri="{BB962C8B-B14F-4D97-AF65-F5344CB8AC3E}">
        <p14:creationId xmlns:p14="http://schemas.microsoft.com/office/powerpoint/2010/main" val="51177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sz="1000" dirty="0"/>
              <a:t>Judy: I rang Charles for some quick advice.</a:t>
            </a:r>
          </a:p>
          <a:p>
            <a:pPr marL="138149" indent="0">
              <a:buNone/>
            </a:pPr>
            <a:r>
              <a:rPr lang="en-NZ" sz="1000" dirty="0"/>
              <a:t>Ended up reading a 200-page textbook on statistics!</a:t>
            </a:r>
          </a:p>
          <a:p>
            <a:pPr marL="138149" indent="0">
              <a:buNone/>
            </a:pPr>
            <a:r>
              <a:rPr lang="en-NZ" sz="1000" dirty="0"/>
              <a:t>Trashed my weekend.</a:t>
            </a:r>
          </a:p>
          <a:p>
            <a:pPr marL="138149" indent="0">
              <a:buNone/>
            </a:pPr>
            <a:r>
              <a:rPr lang="en-NZ" sz="1000" dirty="0"/>
              <a:t>Maybe the takeout is: don’t ring Charles, he might ruin your weekend.</a:t>
            </a:r>
          </a:p>
          <a:p>
            <a:pPr marL="138149" indent="0">
              <a:buNone/>
            </a:pPr>
            <a:endParaRPr lang="en-NZ" sz="1000" dirty="0"/>
          </a:p>
          <a:p>
            <a:pPr marL="138149" indent="0">
              <a:buNone/>
            </a:pPr>
            <a:r>
              <a:rPr lang="en-NZ" sz="1000" dirty="0"/>
              <a:t>I kept reading the textbook because New Statistics fits well with how I work as an evaluator.</a:t>
            </a:r>
          </a:p>
          <a:p>
            <a:pPr marL="138149" indent="0">
              <a:buNone/>
            </a:pPr>
            <a:r>
              <a:rPr lang="en-NZ" sz="1000" dirty="0"/>
              <a:t>Fits well with the complexity perspectives I use.</a:t>
            </a:r>
          </a:p>
          <a:p>
            <a:pPr marL="138149" indent="0">
              <a:buNone/>
            </a:pPr>
            <a:endParaRPr lang="en-NZ" sz="1000" dirty="0"/>
          </a:p>
          <a:p>
            <a:pPr marL="138149" indent="0">
              <a:buNone/>
            </a:pPr>
            <a:r>
              <a:rPr lang="en-NZ" sz="1000" i="1" dirty="0"/>
              <a:t>The New Statistics </a:t>
            </a:r>
            <a:r>
              <a:rPr lang="en-NZ" sz="1000" dirty="0"/>
              <a:t>quickly useful in 3 of my evals</a:t>
            </a:r>
          </a:p>
          <a:p>
            <a:pPr lvl="0"/>
            <a:r>
              <a:rPr lang="en-NZ" sz="1000" dirty="0"/>
              <a:t>So worth sharing with you today</a:t>
            </a:r>
          </a:p>
          <a:p>
            <a:pPr marL="138149" indent="0">
              <a:buNone/>
            </a:pPr>
            <a:endParaRPr lang="en-NZ" sz="1000" dirty="0"/>
          </a:p>
          <a:p>
            <a:pPr marL="138149" indent="0">
              <a:buNone/>
            </a:pPr>
            <a:r>
              <a:rPr lang="en-NZ" sz="1000" dirty="0"/>
              <a:t>CS: In evaluations, it’s often combinations of problems that are hard.</a:t>
            </a:r>
          </a:p>
          <a:p>
            <a:pPr marL="138149" indent="0">
              <a:buNone/>
            </a:pPr>
            <a:r>
              <a:rPr lang="en-NZ" sz="1000" dirty="0"/>
              <a:t>I was careful about the statistics when Judy rang because of a combination of two problems. </a:t>
            </a:r>
          </a:p>
          <a:p>
            <a:pPr marL="138149" indent="0">
              <a:buNone/>
            </a:pPr>
            <a:r>
              <a:rPr lang="en-NZ" sz="1000" dirty="0"/>
              <a:t>One was a measurement problem – small measured impacts because of the rating scales used before and after.</a:t>
            </a:r>
          </a:p>
          <a:p>
            <a:pPr marL="138149" indent="0">
              <a:buNone/>
            </a:pPr>
            <a:r>
              <a:rPr lang="en-NZ" sz="1000" dirty="0"/>
              <a:t>Second problem was small sample sizes.</a:t>
            </a:r>
          </a:p>
          <a:p>
            <a:pPr marL="138149" indent="0">
              <a:buNone/>
            </a:pPr>
            <a:r>
              <a:rPr lang="en-NZ" sz="1000" dirty="0"/>
              <a:t>That combination meant that the report risked being very confusing if we used traditional statistics.</a:t>
            </a:r>
          </a:p>
          <a:p>
            <a:pPr marL="138149" indent="0">
              <a:buNone/>
            </a:pPr>
            <a:endParaRPr lang="en-NZ" dirty="0"/>
          </a:p>
        </p:txBody>
      </p:sp>
    </p:spTree>
    <p:extLst>
      <p:ext uri="{BB962C8B-B14F-4D97-AF65-F5344CB8AC3E}">
        <p14:creationId xmlns:p14="http://schemas.microsoft.com/office/powerpoint/2010/main" val="406311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791"/>
              </a:spcAft>
              <a:buNone/>
            </a:pPr>
            <a:r>
              <a:rPr lang="en-US" sz="1000" kern="100" dirty="0">
                <a:solidFill>
                  <a:srgbClr val="212121"/>
                </a:solidFill>
                <a:latin typeface="+mn-lt"/>
                <a:ea typeface="Calibri" panose="020F0502020204030204" pitchFamily="34" charset="0"/>
                <a:cs typeface="Times New Roman" panose="02020603050405020304" pitchFamily="18" charset="0"/>
              </a:rPr>
              <a:t>Judy: Even when you know New Statistics, replacing “statistically significant”  can be hard.</a:t>
            </a:r>
          </a:p>
          <a:p>
            <a:pPr marL="282578" indent="-282578">
              <a:lnSpc>
                <a:spcPct val="107000"/>
              </a:lnSpc>
              <a:spcAft>
                <a:spcPts val="791"/>
              </a:spcAft>
            </a:pPr>
            <a:r>
              <a:rPr lang="en-US" sz="1000" kern="100" dirty="0">
                <a:solidFill>
                  <a:srgbClr val="212121"/>
                </a:solidFill>
                <a:latin typeface="+mn-lt"/>
                <a:ea typeface="Calibri" panose="020F0502020204030204" pitchFamily="34" charset="0"/>
                <a:cs typeface="Times New Roman" panose="02020603050405020304" pitchFamily="18" charset="0"/>
              </a:rPr>
              <a:t>Hence our warning “here be dragons”!</a:t>
            </a:r>
          </a:p>
          <a:p>
            <a:pPr marL="282578" indent="-282578">
              <a:lnSpc>
                <a:spcPct val="107000"/>
              </a:lnSpc>
              <a:spcAft>
                <a:spcPts val="791"/>
              </a:spcAft>
            </a:pPr>
            <a:r>
              <a:rPr lang="en-US" sz="1000" kern="100" dirty="0">
                <a:solidFill>
                  <a:srgbClr val="212121"/>
                </a:solidFill>
                <a:latin typeface="+mn-lt"/>
                <a:ea typeface="Calibri" panose="020F0502020204030204" pitchFamily="34" charset="0"/>
                <a:cs typeface="Times New Roman" panose="02020603050405020304" pitchFamily="18" charset="0"/>
              </a:rPr>
              <a:t>Specialists may warn about the ‘illusory certainty’ of stat sig as Cumming does. But our managers and clients may pushback against replacements that lack such certainty if they believe that stat sig wording is still good practice.</a:t>
            </a:r>
          </a:p>
          <a:p>
            <a:pPr marL="0" indent="0">
              <a:lnSpc>
                <a:spcPct val="107000"/>
              </a:lnSpc>
              <a:spcAft>
                <a:spcPts val="791"/>
              </a:spcAft>
              <a:buNone/>
            </a:pPr>
            <a:endParaRPr lang="en-US" sz="1000" kern="100" dirty="0">
              <a:solidFill>
                <a:srgbClr val="212121"/>
              </a:solidFill>
              <a:latin typeface="+mn-lt"/>
              <a:ea typeface="Calibri" panose="020F0502020204030204" pitchFamily="34" charset="0"/>
              <a:cs typeface="Times New Roman" panose="02020603050405020304" pitchFamily="18" charset="0"/>
            </a:endParaRPr>
          </a:p>
          <a:p>
            <a:pPr marL="0" indent="0">
              <a:lnSpc>
                <a:spcPct val="107000"/>
              </a:lnSpc>
              <a:spcAft>
                <a:spcPts val="791"/>
              </a:spcAft>
              <a:buNone/>
            </a:pPr>
            <a:r>
              <a:rPr lang="en-US" sz="1000" kern="100" dirty="0">
                <a:solidFill>
                  <a:srgbClr val="212121"/>
                </a:solidFill>
                <a:latin typeface="+mn-lt"/>
                <a:ea typeface="Calibri" panose="020F0502020204030204" pitchFamily="34" charset="0"/>
                <a:cs typeface="Times New Roman" panose="02020603050405020304" pitchFamily="18" charset="0"/>
              </a:rPr>
              <a:t>BACKGROUND</a:t>
            </a:r>
          </a:p>
          <a:p>
            <a:pPr marL="0" indent="0">
              <a:lnSpc>
                <a:spcPct val="107000"/>
              </a:lnSpc>
              <a:spcAft>
                <a:spcPts val="791"/>
              </a:spcAft>
              <a:buNone/>
            </a:pPr>
            <a:r>
              <a:rPr lang="en-US" sz="1000" kern="100" dirty="0">
                <a:solidFill>
                  <a:srgbClr val="212121"/>
                </a:solidFill>
                <a:latin typeface="+mn-lt"/>
                <a:ea typeface="Calibri" panose="020F0502020204030204" pitchFamily="34" charset="0"/>
                <a:cs typeface="Times New Roman" panose="02020603050405020304" pitchFamily="18" charset="0"/>
              </a:rPr>
              <a:t>An entire paper on how no replacement is short &amp; simple &amp; correct: </a:t>
            </a:r>
            <a:r>
              <a:rPr lang="en-US" sz="1000" b="1" dirty="0">
                <a:latin typeface="+mn-lt"/>
                <a:hlinkClick r:id="rId3"/>
              </a:rPr>
              <a:t>Spence &amp; Stanley </a:t>
            </a:r>
            <a:r>
              <a:rPr lang="en-US" sz="1000" b="1" dirty="0">
                <a:latin typeface="+mn-lt"/>
              </a:rPr>
              <a:t>(2018) – </a:t>
            </a:r>
            <a:r>
              <a:rPr lang="en-US" sz="1000" b="1" i="1" dirty="0">
                <a:latin typeface="+mn-lt"/>
              </a:rPr>
              <a:t>Concise, simple, and not wrong</a:t>
            </a:r>
            <a:endParaRPr lang="en-US" sz="1000" kern="100" dirty="0">
              <a:solidFill>
                <a:srgbClr val="212121"/>
              </a:solidFill>
              <a:latin typeface="+mn-lt"/>
              <a:ea typeface="Calibri" panose="020F0502020204030204" pitchFamily="34" charset="0"/>
              <a:cs typeface="Times New Roman" panose="02020603050405020304" pitchFamily="18" charset="0"/>
            </a:endParaRPr>
          </a:p>
          <a:p>
            <a:pPr marL="0" indent="0">
              <a:lnSpc>
                <a:spcPct val="107000"/>
              </a:lnSpc>
              <a:spcAft>
                <a:spcPts val="791"/>
              </a:spcAft>
              <a:buNone/>
            </a:pPr>
            <a:r>
              <a:rPr lang="en-US" sz="1000" kern="100" dirty="0">
                <a:solidFill>
                  <a:srgbClr val="212121"/>
                </a:solidFill>
                <a:latin typeface="+mn-lt"/>
                <a:ea typeface="Calibri" panose="020F0502020204030204" pitchFamily="34" charset="0"/>
                <a:cs typeface="Times New Roman" panose="02020603050405020304" pitchFamily="18" charset="0"/>
              </a:rPr>
              <a:t>Here be dragons: “Misinterpretation and abuse of statistical tests, confidence intervals, and statistical power have been decried for decades, yet remain rampant. A key problem is that there are no interpretations of these concepts that are at once simple, intuitive, correct, and foolproof.” </a:t>
            </a:r>
            <a:r>
              <a:rPr lang="en-US" sz="1000" kern="100" dirty="0">
                <a:solidFill>
                  <a:srgbClr val="2E3743"/>
                </a:solidFill>
                <a:latin typeface="+mn-lt"/>
                <a:ea typeface="Calibri" panose="020F0502020204030204" pitchFamily="34" charset="0"/>
                <a:cs typeface="Times New Roman" panose="02020603050405020304" pitchFamily="18" charset="0"/>
              </a:rPr>
              <a:t>Greenland et al 2016</a:t>
            </a:r>
            <a:r>
              <a:rPr lang="en-US" sz="1000" kern="100" dirty="0">
                <a:latin typeface="+mn-lt"/>
                <a:ea typeface="Calibri" panose="020F0502020204030204" pitchFamily="34" charset="0"/>
                <a:cs typeface="Times New Roman" panose="02020603050405020304" pitchFamily="18" charset="0"/>
              </a:rPr>
              <a:t> </a:t>
            </a:r>
            <a:r>
              <a:rPr lang="en-US" sz="1000" kern="100" dirty="0">
                <a:solidFill>
                  <a:srgbClr val="2E3743"/>
                </a:solidFill>
                <a:latin typeface="+mn-lt"/>
                <a:ea typeface="Calibri" panose="020F0502020204030204" pitchFamily="34" charset="0"/>
                <a:cs typeface="Times New Roman" panose="02020603050405020304" pitchFamily="18" charset="0"/>
              </a:rPr>
              <a:t>https://pubmed.ncbi.nlm.nih.gov/27209009/</a:t>
            </a:r>
          </a:p>
          <a:p>
            <a:pPr marL="0" indent="0" defTabSz="904250">
              <a:lnSpc>
                <a:spcPct val="107000"/>
              </a:lnSpc>
              <a:spcAft>
                <a:spcPts val="791"/>
              </a:spcAft>
              <a:buNone/>
              <a:defRPr/>
            </a:pPr>
            <a:r>
              <a:rPr lang="en-US" sz="1000" dirty="0">
                <a:latin typeface="+mn-lt"/>
              </a:rPr>
              <a:t>Context of quote on slide: “Why is NHST so deeply entrenched? I suspect the seductive appeal—the apparent but illusory certainty—of declaring an effect “statistically significant” is a large part </a:t>
            </a:r>
            <a:r>
              <a:rPr lang="en-NZ" sz="1000" dirty="0">
                <a:latin typeface="+mn-lt"/>
              </a:rPr>
              <a:t>of the problem”</a:t>
            </a:r>
          </a:p>
          <a:p>
            <a:pPr algn="l"/>
            <a:r>
              <a:rPr lang="en-NZ" sz="1000" kern="100" dirty="0">
                <a:latin typeface="+mn-lt"/>
                <a:ea typeface="Calibri" panose="020F0502020204030204" pitchFamily="34" charset="0"/>
                <a:cs typeface="Times New Roman" panose="02020603050405020304" pitchFamily="18" charset="0"/>
              </a:rPr>
              <a:t>Cumming (2014, p11) </a:t>
            </a:r>
            <a:r>
              <a:rPr lang="en-US" sz="1000" kern="100" dirty="0">
                <a:latin typeface="+mn-lt"/>
                <a:ea typeface="Calibri" panose="020F0502020204030204" pitchFamily="34" charset="0"/>
                <a:cs typeface="Times New Roman" panose="02020603050405020304" pitchFamily="18" charset="0"/>
              </a:rPr>
              <a:t>The New Statistics: Why and How. </a:t>
            </a:r>
            <a:r>
              <a:rPr lang="en-NZ" sz="1000" i="1" dirty="0">
                <a:latin typeface="+mn-lt"/>
              </a:rPr>
              <a:t>Psychological Science </a:t>
            </a:r>
            <a:r>
              <a:rPr lang="en-NZ" sz="1000" dirty="0">
                <a:latin typeface="+mn-lt"/>
              </a:rPr>
              <a:t>2014, Vol. 25(1) 7– 29</a:t>
            </a:r>
            <a:endParaRPr lang="en-US" sz="1000" kern="100" dirty="0">
              <a:latin typeface="+mn-lt"/>
              <a:ea typeface="Calibri" panose="020F0502020204030204" pitchFamily="34" charset="0"/>
              <a:cs typeface="Times New Roman" panose="02020603050405020304" pitchFamily="18" charset="0"/>
            </a:endParaRPr>
          </a:p>
          <a:p>
            <a:pPr marL="0" indent="0">
              <a:lnSpc>
                <a:spcPct val="107000"/>
              </a:lnSpc>
              <a:spcAft>
                <a:spcPts val="791"/>
              </a:spcAft>
              <a:buNone/>
            </a:pPr>
            <a:endParaRPr lang="en-US" sz="1800" kern="100" dirty="0">
              <a:solidFill>
                <a:srgbClr val="2E3743"/>
              </a:solidFill>
              <a:latin typeface="Roboto" panose="02000000000000000000" pitchFamily="2" charset="0"/>
              <a:ea typeface="Calibri" panose="020F0502020204030204" pitchFamily="34" charset="0"/>
              <a:cs typeface="Times New Roman" panose="02020603050405020304" pitchFamily="18" charset="0"/>
            </a:endParaRPr>
          </a:p>
          <a:p>
            <a:pPr marL="138149" indent="0">
              <a:buNone/>
            </a:pPr>
            <a:endParaRPr lang="en-US" sz="1800" kern="100" dirty="0">
              <a:solidFill>
                <a:srgbClr val="2E3743"/>
              </a:solidFill>
              <a:latin typeface="Roboto" panose="02000000000000000000" pitchFamily="2" charset="0"/>
              <a:ea typeface="Calibri" panose="020F0502020204030204" pitchFamily="34" charset="0"/>
              <a:cs typeface="Times New Roman" panose="02020603050405020304" pitchFamily="18" charset="0"/>
            </a:endParaRPr>
          </a:p>
          <a:p>
            <a:pPr marL="452125" indent="-313976" defTabSz="904250">
              <a:defRP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0310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sz="1000" dirty="0">
                <a:latin typeface="+mn-lt"/>
              </a:rPr>
              <a:t>Judy to talk through</a:t>
            </a:r>
          </a:p>
          <a:p>
            <a:pPr marL="138149" indent="0">
              <a:buNone/>
            </a:pPr>
            <a:endParaRPr lang="en-NZ" sz="1000" dirty="0">
              <a:latin typeface="+mn-lt"/>
            </a:endParaRPr>
          </a:p>
          <a:p>
            <a:pPr marL="138149" indent="0">
              <a:buNone/>
            </a:pPr>
            <a:r>
              <a:rPr lang="en-NZ" sz="1000" dirty="0">
                <a:latin typeface="+mn-lt"/>
              </a:rPr>
              <a:t>Our message is “</a:t>
            </a:r>
            <a:r>
              <a:rPr lang="en-NZ" sz="1000" b="1" u="sng" dirty="0">
                <a:latin typeface="+mn-lt"/>
              </a:rPr>
              <a:t>minimise</a:t>
            </a:r>
            <a:r>
              <a:rPr lang="en-NZ" sz="1000" dirty="0">
                <a:latin typeface="+mn-lt"/>
              </a:rPr>
              <a:t>” use, not “Don’t” use at all. </a:t>
            </a:r>
          </a:p>
          <a:p>
            <a:pPr marL="138149" indent="0">
              <a:buNone/>
            </a:pPr>
            <a:r>
              <a:rPr lang="en-NZ" sz="1000" dirty="0">
                <a:latin typeface="+mn-lt"/>
              </a:rPr>
              <a:t>Using it once or twice is often OK in a report, but not throughout.</a:t>
            </a:r>
          </a:p>
          <a:p>
            <a:pPr marL="452125" indent="-313976"/>
            <a:r>
              <a:rPr lang="en-NZ" sz="1000" dirty="0">
                <a:latin typeface="+mn-lt"/>
              </a:rPr>
              <a:t>Graphs with confidence intervals as in our earlier slides can reduce the number of times words like “stat sig” wanted</a:t>
            </a:r>
          </a:p>
          <a:p>
            <a:pPr marL="138149" indent="0">
              <a:buNone/>
            </a:pPr>
            <a:r>
              <a:rPr lang="en-NZ" sz="1000" dirty="0">
                <a:solidFill>
                  <a:srgbClr val="FF0000"/>
                </a:solidFill>
                <a:highlight>
                  <a:srgbClr val="FFFF00"/>
                </a:highlight>
                <a:latin typeface="+mn-lt"/>
              </a:rPr>
              <a:t>Context matters. </a:t>
            </a:r>
          </a:p>
          <a:p>
            <a:pPr marL="452125" indent="-313976"/>
            <a:r>
              <a:rPr lang="en-NZ" sz="1000" dirty="0">
                <a:solidFill>
                  <a:srgbClr val="FF0000"/>
                </a:solidFill>
                <a:highlight>
                  <a:srgbClr val="FFFF00"/>
                </a:highlight>
                <a:latin typeface="+mn-lt"/>
              </a:rPr>
              <a:t>Stat sig often OK in a technical appendix. Because appropriate for readers seeking technical details. </a:t>
            </a:r>
          </a:p>
          <a:p>
            <a:pPr marL="452125" indent="-313976"/>
            <a:r>
              <a:rPr lang="en-NZ" sz="1000" dirty="0">
                <a:solidFill>
                  <a:srgbClr val="FF0000"/>
                </a:solidFill>
                <a:highlight>
                  <a:srgbClr val="FFFF00"/>
                </a:highlight>
                <a:latin typeface="+mn-lt"/>
              </a:rPr>
              <a:t>Placing stat sig in a footnote that will not disturb readers unfamiliar with the meaning may work too.</a:t>
            </a:r>
            <a:endParaRPr lang="en-NZ" sz="1000" dirty="0">
              <a:latin typeface="+mn-lt"/>
            </a:endParaRPr>
          </a:p>
          <a:p>
            <a:pPr marL="138149" indent="0">
              <a:buNone/>
            </a:pPr>
            <a:endParaRPr lang="en-NZ" sz="1000" dirty="0">
              <a:latin typeface="+mn-lt"/>
            </a:endParaRPr>
          </a:p>
          <a:p>
            <a:pPr marL="138149" indent="0">
              <a:buNone/>
            </a:pPr>
            <a:r>
              <a:rPr lang="en-NZ" sz="1000" dirty="0">
                <a:latin typeface="+mn-lt"/>
              </a:rPr>
              <a:t>BACKGROUND</a:t>
            </a:r>
          </a:p>
          <a:p>
            <a:pPr marL="138149" indent="0">
              <a:buNone/>
            </a:pPr>
            <a:r>
              <a:rPr lang="en-NZ" sz="1000" dirty="0">
                <a:latin typeface="+mn-lt"/>
              </a:rPr>
              <a:t> some quotes from Spence &amp; Stanley 2018 </a:t>
            </a:r>
            <a:r>
              <a:rPr lang="en-NZ" sz="1000" dirty="0">
                <a:solidFill>
                  <a:srgbClr val="4D4D4D"/>
                </a:solidFill>
                <a:latin typeface="+mn-lt"/>
              </a:rPr>
              <a:t>“Concise, simple, and not wrong” – whole article about this question</a:t>
            </a:r>
          </a:p>
          <a:p>
            <a:pPr algn="l"/>
            <a:r>
              <a:rPr lang="en-NZ" sz="1000" dirty="0">
                <a:solidFill>
                  <a:srgbClr val="4D4D4D"/>
                </a:solidFill>
                <a:latin typeface="+mn-lt"/>
              </a:rPr>
              <a:t>”</a:t>
            </a:r>
            <a:r>
              <a:rPr lang="en-NZ" sz="1000" dirty="0">
                <a:latin typeface="+mn-lt"/>
              </a:rPr>
              <a:t> </a:t>
            </a:r>
            <a:r>
              <a:rPr lang="en-NZ" sz="1000" b="1" dirty="0">
                <a:latin typeface="+mn-lt"/>
              </a:rPr>
              <a:t>describing the meaning </a:t>
            </a:r>
            <a:r>
              <a:rPr lang="en-US" sz="1000" b="1" dirty="0">
                <a:latin typeface="+mn-lt"/>
              </a:rPr>
              <a:t>of statistical significance to a non-scientific audience is especially difficult given the technical nature of a correct definition.</a:t>
            </a:r>
            <a:r>
              <a:rPr lang="en-US" sz="1000" dirty="0">
                <a:latin typeface="+mn-lt"/>
              </a:rPr>
              <a:t> Correct interpretations of statistical significance can be unintuitive, nuanced, and use unfamiliar technical language</a:t>
            </a:r>
            <a:r>
              <a:rPr lang="en-NZ" sz="1000" dirty="0">
                <a:solidFill>
                  <a:srgbClr val="4D4D4D"/>
                </a:solidFill>
                <a:latin typeface="+mn-lt"/>
              </a:rPr>
              <a:t>” </a:t>
            </a:r>
          </a:p>
          <a:p>
            <a:pPr algn="l"/>
            <a:r>
              <a:rPr lang="en-NZ" sz="1000" dirty="0">
                <a:solidFill>
                  <a:srgbClr val="4D4D4D"/>
                </a:solidFill>
                <a:latin typeface="+mn-lt"/>
              </a:rPr>
              <a:t>“</a:t>
            </a:r>
            <a:r>
              <a:rPr lang="en-US" sz="1000" dirty="0">
                <a:solidFill>
                  <a:srgbClr val="4D4D4D"/>
                </a:solidFill>
                <a:latin typeface="+mn-lt"/>
              </a:rPr>
              <a:t>Providing an intelligible and concise explanation of statistical significance can be hard to do without falling prey to common fallacies and misinterpretations” </a:t>
            </a:r>
          </a:p>
          <a:p>
            <a:pPr algn="l"/>
            <a:r>
              <a:rPr lang="en-US" sz="1000" dirty="0">
                <a:solidFill>
                  <a:srgbClr val="4D4D4D"/>
                </a:solidFill>
                <a:latin typeface="+mn-lt"/>
              </a:rPr>
              <a:t>“Effect sizes and confidence intervals can give information about what the effect may be, but statistical significance alone does not provide information about how large an effect may be – it just MAY not be zero. We suggest that this, “may not be zero,” interpretation is a simple, concise, and not incorrect interpretation of statistical significance</a:t>
            </a:r>
          </a:p>
          <a:p>
            <a:pPr marL="138149" indent="0">
              <a:buNone/>
            </a:pPr>
            <a:r>
              <a:rPr lang="en-US" sz="1000" dirty="0">
                <a:solidFill>
                  <a:srgbClr val="4D4D4D"/>
                </a:solidFill>
                <a:latin typeface="+mn-lt"/>
              </a:rPr>
              <a:t>CS prefers “there is reason to doubt that the true effects are zero” from their options</a:t>
            </a:r>
          </a:p>
          <a:p>
            <a:pPr marL="452125" indent="-313976">
              <a:buFont typeface="Arial" panose="020B0604020202020204" pitchFamily="34" charset="0"/>
              <a:buChar char="•"/>
            </a:pPr>
            <a:r>
              <a:rPr lang="en-US" sz="1000" dirty="0">
                <a:solidFill>
                  <a:srgbClr val="4D4D4D"/>
                </a:solidFill>
                <a:latin typeface="+mn-lt"/>
              </a:rPr>
              <a:t>“What is clear from this interpretation is that it is uninformative, bordering on meaningless. This is true and this is the nature of significance testing”  (!)</a:t>
            </a:r>
          </a:p>
          <a:p>
            <a:pPr marL="138149" indent="0">
              <a:buNone/>
            </a:pPr>
            <a:endParaRPr lang="en-US" sz="1000" dirty="0">
              <a:solidFill>
                <a:srgbClr val="4D4D4D"/>
              </a:solidFill>
              <a:latin typeface="+mn-lt"/>
            </a:endParaRPr>
          </a:p>
          <a:p>
            <a:pPr marL="138149" indent="0">
              <a:buNone/>
            </a:pPr>
            <a:r>
              <a:rPr lang="en-US" sz="1000" dirty="0">
                <a:solidFill>
                  <a:srgbClr val="4D4D4D"/>
                </a:solidFill>
                <a:latin typeface="+mn-lt"/>
              </a:rPr>
              <a:t>History: Another possible option: “statistical difference” rather than “statistically significant difference”</a:t>
            </a:r>
          </a:p>
          <a:p>
            <a:pPr algn="l"/>
            <a:r>
              <a:rPr lang="en-US" sz="1000" dirty="0">
                <a:latin typeface="+mn-lt"/>
              </a:rPr>
              <a:t>“Kline (2004) recommended that if we use NHST, we should refer to “a statistical difference,” omitting “significant.” That is a good policy; the safest plan is never to use the word </a:t>
            </a:r>
            <a:r>
              <a:rPr lang="en-US" sz="1000" i="1" dirty="0">
                <a:latin typeface="+mn-lt"/>
              </a:rPr>
              <a:t>significant</a:t>
            </a:r>
            <a:r>
              <a:rPr lang="en-US" sz="1000" dirty="0">
                <a:latin typeface="+mn-lt"/>
              </a:rPr>
              <a:t>. The best policy is, whenever possible, not to use NHST at all.</a:t>
            </a:r>
            <a:r>
              <a:rPr lang="en-US" sz="1000" dirty="0">
                <a:solidFill>
                  <a:srgbClr val="4D4D4D"/>
                </a:solidFill>
                <a:latin typeface="+mn-lt"/>
              </a:rPr>
              <a:t>” Cumming 2014, p12</a:t>
            </a:r>
          </a:p>
          <a:p>
            <a:pPr algn="l"/>
            <a:r>
              <a:rPr lang="en-US" sz="1000" dirty="0">
                <a:solidFill>
                  <a:srgbClr val="4D4D4D"/>
                </a:solidFill>
                <a:latin typeface="+mn-lt"/>
              </a:rPr>
              <a:t>CS view: a reasonable suggestion at the time. But unfamiliar + too  mysterious/confusing for our NZ eval audiences? Invites question not easily answered: what does “statistical difference” mean? Suggested in 2004 and hasn’t caught on yet.</a:t>
            </a:r>
          </a:p>
          <a:p>
            <a:pPr algn="l"/>
            <a:r>
              <a:rPr lang="en-US" sz="1000" dirty="0">
                <a:solidFill>
                  <a:srgbClr val="4D4D4D"/>
                </a:solidFill>
                <a:latin typeface="+mn-lt"/>
              </a:rPr>
              <a:t>This option mainly to illustrate the length of the struggle over this, even for international specialists.</a:t>
            </a:r>
          </a:p>
          <a:p>
            <a:pPr marL="138149" indent="0">
              <a:buNone/>
            </a:pPr>
            <a:endParaRPr lang="en-NZ" sz="1800" dirty="0">
              <a:solidFill>
                <a:srgbClr val="4D4D4D"/>
              </a:solidFill>
              <a:latin typeface="HelveticaNeueLTStd-Lt"/>
            </a:endParaRPr>
          </a:p>
          <a:p>
            <a:pPr marL="138149" indent="0">
              <a:buNone/>
            </a:pPr>
            <a:endParaRPr lang="en-NZ" dirty="0"/>
          </a:p>
        </p:txBody>
      </p:sp>
    </p:spTree>
    <p:extLst>
      <p:ext uri="{BB962C8B-B14F-4D97-AF65-F5344CB8AC3E}">
        <p14:creationId xmlns:p14="http://schemas.microsoft.com/office/powerpoint/2010/main" val="2732551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a:buNone/>
            </a:pPr>
            <a:endParaRPr dirty="0"/>
          </a:p>
        </p:txBody>
      </p:sp>
    </p:spTree>
    <p:extLst>
      <p:ext uri="{BB962C8B-B14F-4D97-AF65-F5344CB8AC3E}">
        <p14:creationId xmlns:p14="http://schemas.microsoft.com/office/powerpoint/2010/main" val="1424342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57: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57: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a:buNone/>
            </a:pPr>
            <a:r>
              <a:rPr lang="en-NZ" sz="1000" dirty="0"/>
              <a:t>CS (Short version)</a:t>
            </a:r>
            <a:br>
              <a:rPr lang="en-NZ" sz="1000" dirty="0"/>
            </a:br>
            <a:r>
              <a:rPr lang="en-NZ" sz="1000" dirty="0"/>
              <a:t>Meta-analysis is a key New Statistics theme.</a:t>
            </a:r>
          </a:p>
          <a:p>
            <a:pPr marL="0" indent="0">
              <a:buNone/>
            </a:pPr>
            <a:r>
              <a:rPr lang="en-NZ" sz="1000" dirty="0"/>
              <a:t>Main point today: it’s now in an introductory textbook aimed at year 1 </a:t>
            </a:r>
            <a:r>
              <a:rPr lang="en-NZ" sz="1000" dirty="0" err="1"/>
              <a:t>uni</a:t>
            </a:r>
            <a:r>
              <a:rPr lang="en-NZ" sz="1000" dirty="0"/>
              <a:t> students.</a:t>
            </a:r>
          </a:p>
          <a:p>
            <a:pPr marL="0" indent="0">
              <a:buNone/>
            </a:pPr>
            <a:r>
              <a:rPr lang="en-NZ" sz="1000" dirty="0"/>
              <a:t>So don’t avoid this as something ‘advanced’ just because not taught when you went to uni.</a:t>
            </a:r>
          </a:p>
          <a:p>
            <a:pPr marL="0" indent="0">
              <a:buNone/>
            </a:pPr>
            <a:endParaRPr lang="en-NZ" sz="1000" dirty="0"/>
          </a:p>
          <a:p>
            <a:pPr marL="0" indent="0" defTabSz="904250">
              <a:buNone/>
              <a:defRPr/>
            </a:pPr>
            <a:r>
              <a:rPr lang="en-NZ" sz="1000" dirty="0"/>
              <a:t>CS (only IF time allows)</a:t>
            </a:r>
          </a:p>
          <a:p>
            <a:pPr marL="0" indent="0">
              <a:buNone/>
            </a:pPr>
            <a:r>
              <a:rPr lang="en-NZ" sz="1000" dirty="0"/>
              <a:t>The online New Statistics resources we listed earlier include a spreadsheet that does meta-analysis.</a:t>
            </a:r>
          </a:p>
          <a:p>
            <a:pPr marL="0" indent="0">
              <a:buNone/>
            </a:pPr>
            <a:r>
              <a:rPr lang="en-NZ" sz="1000" dirty="0"/>
              <a:t>So you can use it quickly to summarise a few studies. </a:t>
            </a:r>
            <a:br>
              <a:rPr lang="en-NZ" sz="1000" dirty="0"/>
            </a:br>
            <a:r>
              <a:rPr lang="en-NZ" sz="1000" dirty="0"/>
              <a:t>Meta-analysis is not just for big systematic reviews like Campbell or Cochrane.</a:t>
            </a:r>
          </a:p>
          <a:p>
            <a:pPr marL="0" indent="0">
              <a:buNone/>
            </a:pPr>
            <a:endParaRPr lang="en-NZ" sz="1000" dirty="0"/>
          </a:p>
          <a:p>
            <a:pPr marL="0" indent="0">
              <a:buNone/>
            </a:pPr>
            <a:r>
              <a:rPr lang="en-NZ" sz="1000" dirty="0"/>
              <a:t>Looking at the graph here, let’s try a traditional approach to summarising the 10 studies shown by the black squares and confidence intervals. </a:t>
            </a:r>
          </a:p>
          <a:p>
            <a:pPr marL="226063" indent="-226063"/>
            <a:r>
              <a:rPr lang="en-NZ" sz="1000" dirty="0"/>
              <a:t>Summary 1: Restorative justice (RJ) doesn’t work. 9 of 10 experiments failed to find any significant effect compared to standard criminal justice (CJ)</a:t>
            </a:r>
          </a:p>
          <a:p>
            <a:pPr marL="0" indent="0">
              <a:buNone/>
            </a:pPr>
            <a:r>
              <a:rPr lang="en-NZ" sz="1000" dirty="0"/>
              <a:t>Now focus on the green diamond, a key meta-analysis output</a:t>
            </a:r>
          </a:p>
          <a:p>
            <a:pPr marL="169547" indent="-169547"/>
            <a:r>
              <a:rPr lang="en-NZ" sz="1000" dirty="0"/>
              <a:t>Summary 2: From 10 experiments, RJ reduces re-offending by a small but meaningful amount compared to CJ (standard criminal justice).</a:t>
            </a:r>
          </a:p>
          <a:p>
            <a:pPr marL="0" indent="0">
              <a:buNone/>
            </a:pPr>
            <a:r>
              <a:rPr lang="en-NZ" sz="1000" dirty="0"/>
              <a:t>The difference between Summary 1 and 2 is important. Even this small reduction in offending was highly cost-effective. </a:t>
            </a:r>
            <a:br>
              <a:rPr lang="en-NZ" sz="1000" dirty="0"/>
            </a:br>
            <a:r>
              <a:rPr lang="en-NZ" sz="1000" dirty="0"/>
              <a:t>So the added value of meta-analysis is clear and important with the restorative justice data.</a:t>
            </a:r>
          </a:p>
          <a:p>
            <a:pPr marL="0" indent="0">
              <a:buNone/>
            </a:pPr>
            <a:endParaRPr lang="en-NZ" sz="1000" dirty="0"/>
          </a:p>
          <a:p>
            <a:pPr marL="0" indent="0">
              <a:buNone/>
            </a:pPr>
            <a:r>
              <a:rPr lang="en-NZ" sz="1000" dirty="0"/>
              <a:t>BACKGROUND</a:t>
            </a:r>
          </a:p>
          <a:p>
            <a:pPr marL="0" indent="0" defTabSz="904250">
              <a:buNone/>
              <a:defRPr/>
            </a:pPr>
            <a:r>
              <a:rPr lang="en-NZ" sz="1000" dirty="0"/>
              <a:t>Source: Strang et al. </a:t>
            </a:r>
            <a:r>
              <a:rPr lang="en-US" sz="1000" spc="-1" dirty="0">
                <a:solidFill>
                  <a:srgbClr val="0054A6"/>
                </a:solidFill>
              </a:rPr>
              <a:t>Campbell Systematic Reviews, Volume: 9, Issue: 1, Pages: 1-59, First published: 04 November 2013, DOI: (10.4073/csr.2013.12) </a:t>
            </a:r>
          </a:p>
          <a:p>
            <a:pPr marL="0" indent="0" defTabSz="904250">
              <a:buNone/>
              <a:defRPr/>
            </a:pPr>
            <a:r>
              <a:rPr lang="en-US" sz="1000" spc="-1" dirty="0">
                <a:solidFill>
                  <a:srgbClr val="0054A6"/>
                </a:solidFill>
              </a:rPr>
              <a:t>Cost-effectiveness covered in sec 4.7</a:t>
            </a:r>
          </a:p>
          <a:p>
            <a:pPr marL="0" indent="0" defTabSz="904250">
              <a:buNone/>
              <a:defRPr/>
            </a:pPr>
            <a:endParaRPr lang="en-US" sz="1000" spc="-1" dirty="0">
              <a:solidFill>
                <a:srgbClr val="0054A6"/>
              </a:solidFill>
            </a:endParaRPr>
          </a:p>
          <a:p>
            <a:pPr marL="0" indent="0">
              <a:spcBef>
                <a:spcPts val="593"/>
              </a:spcBef>
              <a:buNone/>
            </a:pPr>
            <a:r>
              <a:rPr lang="en-US" sz="1000" dirty="0">
                <a:solidFill>
                  <a:schemeClr val="accent1"/>
                </a:solidFill>
              </a:rPr>
              <a:t>Illustration of the value of meta-analysis from SIDS, cot death</a:t>
            </a:r>
          </a:p>
          <a:p>
            <a:pPr marL="169547" indent="-169547">
              <a:spcBef>
                <a:spcPts val="593"/>
              </a:spcBef>
            </a:pPr>
            <a:r>
              <a:rPr lang="en-US" sz="1000" dirty="0">
                <a:solidFill>
                  <a:schemeClr val="accent1"/>
                </a:solidFill>
              </a:rPr>
              <a:t> By 1970, meta-analysis could have shown clear evidence of risks of sleeping on the front. But meta-analysis not common practice then. Late introduction of ‘back-to-sleep’ campaigns reducing SIDS probably caused 50,000+ preventable infant deaths in Europe, USA, Australasia.</a:t>
            </a:r>
            <a:br>
              <a:rPr lang="en-US" sz="1000" dirty="0">
                <a:solidFill>
                  <a:schemeClr val="accent1"/>
                </a:solidFill>
              </a:rPr>
            </a:br>
            <a:r>
              <a:rPr lang="en-US" sz="1000" dirty="0">
                <a:solidFill>
                  <a:schemeClr val="accent1"/>
                </a:solidFill>
              </a:rPr>
              <a:t> Gilbert et al (2005) </a:t>
            </a:r>
          </a:p>
          <a:p>
            <a:pPr marL="0" indent="0">
              <a:spcBef>
                <a:spcPts val="593"/>
              </a:spcBef>
              <a:buNone/>
            </a:pPr>
            <a:endParaRPr lang="en-NZ" dirty="0"/>
          </a:p>
          <a:p>
            <a:pPr marL="0" indent="0" defTabSz="904250">
              <a:buNone/>
              <a:defRPr/>
            </a:pPr>
            <a:endParaRPr lang="en-US" spc="-1" dirty="0"/>
          </a:p>
          <a:p>
            <a:pPr marL="0" indent="0">
              <a:buNone/>
            </a:pPr>
            <a:endParaRPr dirty="0"/>
          </a:p>
        </p:txBody>
      </p:sp>
    </p:spTree>
    <p:extLst>
      <p:ext uri="{BB962C8B-B14F-4D97-AF65-F5344CB8AC3E}">
        <p14:creationId xmlns:p14="http://schemas.microsoft.com/office/powerpoint/2010/main" val="312635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sz="1000" dirty="0">
                <a:solidFill>
                  <a:srgbClr val="454F5B"/>
                </a:solidFill>
                <a:latin typeface="+mn-lt"/>
                <a:sym typeface="Montserrat"/>
              </a:rPr>
              <a:t>CS: We’ve seen some local action on Open Science.</a:t>
            </a:r>
          </a:p>
          <a:p>
            <a:pPr marL="0" indent="0">
              <a:buNone/>
            </a:pPr>
            <a:r>
              <a:rPr lang="en-NZ" sz="1000" dirty="0">
                <a:solidFill>
                  <a:srgbClr val="454F5B"/>
                </a:solidFill>
                <a:latin typeface="+mn-lt"/>
                <a:sym typeface="Montserrat"/>
              </a:rPr>
              <a:t>The new Australian Eval Centre started helping with one key tool for the Open Science approach: pre-registration</a:t>
            </a:r>
          </a:p>
          <a:p>
            <a:pPr marL="0" indent="0">
              <a:buNone/>
            </a:pPr>
            <a:endParaRPr lang="en-NZ" sz="1000" dirty="0">
              <a:solidFill>
                <a:srgbClr val="454F5B"/>
              </a:solidFill>
              <a:latin typeface="+mn-lt"/>
              <a:sym typeface="Montserrat"/>
            </a:endParaRPr>
          </a:p>
          <a:p>
            <a:pPr marL="0" indent="0">
              <a:buNone/>
            </a:pPr>
            <a:r>
              <a:rPr lang="en-NZ" sz="1000" dirty="0">
                <a:solidFill>
                  <a:srgbClr val="454F5B"/>
                </a:solidFill>
                <a:latin typeface="+mn-lt"/>
                <a:sym typeface="Montserrat"/>
              </a:rPr>
              <a:t>BACKGROUND</a:t>
            </a:r>
          </a:p>
          <a:p>
            <a:pPr marL="0" indent="0">
              <a:buNone/>
            </a:pPr>
            <a:r>
              <a:rPr lang="en-NZ" sz="1000" dirty="0">
                <a:solidFill>
                  <a:srgbClr val="454F5B"/>
                </a:solidFill>
                <a:latin typeface="+mn-lt"/>
                <a:sym typeface="Montserrat"/>
              </a:rPr>
              <a:t>https://evaluation.treasury.gov.au/about/about-australian-centre-evaluation</a:t>
            </a:r>
          </a:p>
          <a:p>
            <a:pPr marL="0" indent="0">
              <a:buNone/>
            </a:pPr>
            <a:endParaRPr lang="en-NZ" sz="1000" dirty="0">
              <a:solidFill>
                <a:srgbClr val="454F5B"/>
              </a:solidFill>
              <a:latin typeface="+mn-lt"/>
              <a:sym typeface="Montserrat"/>
            </a:endParaRPr>
          </a:p>
          <a:p>
            <a:pPr marL="0" indent="0">
              <a:buNone/>
            </a:pPr>
            <a:r>
              <a:rPr lang="en-NZ" sz="1000" dirty="0">
                <a:solidFill>
                  <a:srgbClr val="454F5B"/>
                </a:solidFill>
                <a:latin typeface="+mn-lt"/>
                <a:sym typeface="Montserrat"/>
              </a:rPr>
              <a:t>Replicability crisis, aka replication crisis. Coined early 2010s.</a:t>
            </a:r>
          </a:p>
          <a:p>
            <a:pPr marL="0" indent="0">
              <a:buNone/>
            </a:pPr>
            <a:endParaRPr lang="en-NZ" sz="1000" dirty="0">
              <a:solidFill>
                <a:srgbClr val="454F5B"/>
              </a:solidFill>
              <a:latin typeface="+mn-lt"/>
              <a:sym typeface="Montserrat"/>
            </a:endParaRPr>
          </a:p>
          <a:p>
            <a:pPr marL="0" indent="0">
              <a:buNone/>
            </a:pPr>
            <a:r>
              <a:rPr lang="en-NZ" sz="1000" dirty="0">
                <a:solidFill>
                  <a:srgbClr val="454F5B"/>
                </a:solidFill>
                <a:latin typeface="+mn-lt"/>
                <a:sym typeface="Montserrat"/>
              </a:rPr>
              <a:t>Seminal paper with great title: Why most published research findings are false (</a:t>
            </a:r>
            <a:r>
              <a:rPr lang="en-NZ" sz="1000" dirty="0" err="1">
                <a:solidFill>
                  <a:srgbClr val="454F5B"/>
                </a:solidFill>
                <a:latin typeface="+mn-lt"/>
                <a:sym typeface="Montserrat"/>
              </a:rPr>
              <a:t>Ionnidis</a:t>
            </a:r>
            <a:r>
              <a:rPr lang="en-NZ" sz="1000" dirty="0">
                <a:solidFill>
                  <a:srgbClr val="454F5B"/>
                </a:solidFill>
                <a:latin typeface="+mn-lt"/>
                <a:sym typeface="Montserrat"/>
              </a:rPr>
              <a:t> 2005)</a:t>
            </a:r>
          </a:p>
          <a:p>
            <a:pPr marL="0" indent="0">
              <a:buNone/>
            </a:pPr>
            <a:r>
              <a:rPr lang="en-NZ" sz="1000" dirty="0">
                <a:solidFill>
                  <a:srgbClr val="454F5B"/>
                </a:solidFill>
                <a:latin typeface="+mn-lt"/>
                <a:sym typeface="Montserrat"/>
              </a:rPr>
              <a:t>https://journals.plos.org/plosmedicine/article?id=10.1371/journal.pmed.0020124</a:t>
            </a:r>
          </a:p>
          <a:p>
            <a:pPr marL="0" indent="0">
              <a:buNone/>
            </a:pPr>
            <a:endParaRPr lang="en-NZ" dirty="0">
              <a:solidFill>
                <a:srgbClr val="454F5B"/>
              </a:solidFill>
              <a:latin typeface="Montserrat"/>
              <a:sym typeface="Montserrat"/>
            </a:endParaRPr>
          </a:p>
          <a:p>
            <a:pPr marL="169547" indent="-169547"/>
            <a:endParaRPr lang="en-NZ" dirty="0">
              <a:solidFill>
                <a:srgbClr val="454F5B"/>
              </a:solidFill>
              <a:latin typeface="Montserrat"/>
              <a:sym typeface="Montserrat"/>
            </a:endParaRPr>
          </a:p>
          <a:p>
            <a:pPr marL="0" indent="0">
              <a:buNone/>
            </a:pPr>
            <a:endParaRPr lang="en-NZ" b="1" dirty="0">
              <a:solidFill>
                <a:srgbClr val="454F5B"/>
              </a:solidFill>
              <a:latin typeface="Montserrat"/>
              <a:sym typeface="Montserrat"/>
            </a:endParaRPr>
          </a:p>
          <a:p>
            <a:pPr marL="0" indent="0">
              <a:buNone/>
            </a:pPr>
            <a:endParaRPr lang="en-NZ" b="1" dirty="0">
              <a:solidFill>
                <a:srgbClr val="454F5B"/>
              </a:solidFill>
              <a:latin typeface="Montserrat"/>
              <a:sym typeface="Montserrat"/>
            </a:endParaRPr>
          </a:p>
        </p:txBody>
      </p:sp>
    </p:spTree>
    <p:extLst>
      <p:ext uri="{BB962C8B-B14F-4D97-AF65-F5344CB8AC3E}">
        <p14:creationId xmlns:p14="http://schemas.microsoft.com/office/powerpoint/2010/main" val="1191818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a:buNone/>
            </a:pPr>
            <a:endParaRPr dirty="0"/>
          </a:p>
        </p:txBody>
      </p:sp>
    </p:spTree>
    <p:extLst>
      <p:ext uri="{BB962C8B-B14F-4D97-AF65-F5344CB8AC3E}">
        <p14:creationId xmlns:p14="http://schemas.microsoft.com/office/powerpoint/2010/main" val="2327040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b="1" dirty="0">
              <a:solidFill>
                <a:srgbClr val="454F5B"/>
              </a:solidFill>
              <a:latin typeface="Montserrat"/>
              <a:sym typeface="Montserrat"/>
            </a:endParaRPr>
          </a:p>
          <a:p>
            <a:pPr marL="0" indent="0">
              <a:buNone/>
            </a:pPr>
            <a:r>
              <a:rPr lang="en-NZ" b="1" dirty="0">
                <a:solidFill>
                  <a:srgbClr val="454F5B"/>
                </a:solidFill>
                <a:latin typeface="Montserrat"/>
                <a:sym typeface="Montserrat"/>
              </a:rPr>
              <a:t>Judy</a:t>
            </a:r>
          </a:p>
        </p:txBody>
      </p:sp>
    </p:spTree>
    <p:extLst>
      <p:ext uri="{BB962C8B-B14F-4D97-AF65-F5344CB8AC3E}">
        <p14:creationId xmlns:p14="http://schemas.microsoft.com/office/powerpoint/2010/main" val="344085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pPr marL="138149" indent="0">
              <a:buNone/>
            </a:pPr>
            <a:r>
              <a:rPr lang="en-NZ" dirty="0"/>
              <a:t>BACKGROUND</a:t>
            </a:r>
          </a:p>
          <a:p>
            <a:pPr marL="138149" indent="0">
              <a:buNone/>
            </a:pPr>
            <a:r>
              <a:rPr lang="en-NZ" dirty="0"/>
              <a:t>Deliberately omitting minor one-off links in slides, and things only in background notes not visible on slides.</a:t>
            </a:r>
          </a:p>
        </p:txBody>
      </p:sp>
    </p:spTree>
    <p:extLst>
      <p:ext uri="{BB962C8B-B14F-4D97-AF65-F5344CB8AC3E}">
        <p14:creationId xmlns:p14="http://schemas.microsoft.com/office/powerpoint/2010/main" val="700241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30568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dirty="0"/>
              <a:t>Excel default style at left</a:t>
            </a:r>
          </a:p>
          <a:p>
            <a:pPr marL="452125" indent="-313976">
              <a:buFont typeface="Arial" panose="020B0604020202020204" pitchFamily="34" charset="0"/>
              <a:buChar char="•"/>
            </a:pPr>
            <a:r>
              <a:rPr lang="en-NZ" dirty="0"/>
              <a:t>Emphasizes end points of the confidence interval</a:t>
            </a:r>
          </a:p>
          <a:p>
            <a:pPr marL="452125" indent="-313976">
              <a:buFont typeface="Arial" panose="020B0604020202020204" pitchFamily="34" charset="0"/>
              <a:buChar char="•"/>
            </a:pPr>
            <a:r>
              <a:rPr lang="en-NZ" dirty="0"/>
              <a:t>That overemphasizes the binary significant/not significant perspective of hypothesis testing</a:t>
            </a:r>
          </a:p>
          <a:p>
            <a:pPr marL="138149" indent="0">
              <a:buNone/>
            </a:pPr>
            <a:endParaRPr lang="en-NZ" dirty="0"/>
          </a:p>
          <a:p>
            <a:pPr marL="138149" indent="0">
              <a:buNone/>
            </a:pPr>
            <a:endParaRPr lang="en-NZ" dirty="0"/>
          </a:p>
          <a:p>
            <a:pPr marL="138149" indent="0">
              <a:buNone/>
            </a:pPr>
            <a:r>
              <a:rPr lang="en-NZ" dirty="0"/>
              <a:t>“</a:t>
            </a:r>
            <a:r>
              <a:rPr lang="en-NZ" dirty="0" err="1"/>
              <a:t>Plausbility</a:t>
            </a:r>
            <a:r>
              <a:rPr lang="en-NZ" dirty="0"/>
              <a:t> picture” at right better for teaching/introducing confidence intervals</a:t>
            </a:r>
          </a:p>
          <a:p>
            <a:pPr marL="364212" indent="-226063">
              <a:buFont typeface="Arial" panose="020B0604020202020204" pitchFamily="34" charset="0"/>
              <a:buAutoNum type="arabicPeriod"/>
            </a:pPr>
            <a:r>
              <a:rPr lang="en-NZ" dirty="0"/>
              <a:t>No </a:t>
            </a:r>
            <a:r>
              <a:rPr lang="en-NZ" dirty="0" err="1"/>
              <a:t>shart</a:t>
            </a:r>
            <a:r>
              <a:rPr lang="en-NZ" dirty="0"/>
              <a:t> endpoints</a:t>
            </a:r>
          </a:p>
          <a:p>
            <a:pPr marL="364212" indent="-226063">
              <a:buFont typeface="Arial" panose="020B0604020202020204" pitchFamily="34" charset="0"/>
              <a:buAutoNum type="arabicPeriod"/>
            </a:pPr>
            <a:r>
              <a:rPr lang="en-NZ" dirty="0"/>
              <a:t>Grey distribution shows </a:t>
            </a:r>
          </a:p>
          <a:p>
            <a:pPr marL="816337" lvl="1" indent="-226063">
              <a:buFont typeface="+mj-lt"/>
              <a:buAutoNum type="alphaLcPeriod"/>
            </a:pPr>
            <a:r>
              <a:rPr lang="en-NZ" dirty="0"/>
              <a:t>that most plausible values in centre</a:t>
            </a:r>
          </a:p>
          <a:p>
            <a:pPr marL="816337" lvl="1" indent="-226063">
              <a:buFont typeface="+mj-lt"/>
              <a:buAutoNum type="alphaLcPeriod"/>
            </a:pPr>
            <a:r>
              <a:rPr lang="en-NZ" dirty="0"/>
              <a:t>some plausibility for values past the ends of confidence intervals, not zero chance.</a:t>
            </a:r>
          </a:p>
          <a:p>
            <a:pPr marL="816337" lvl="1" indent="-226063">
              <a:buFont typeface="Arial" panose="020B0604020202020204" pitchFamily="34" charset="0"/>
              <a:buAutoNum type="alphaLcPeriod"/>
            </a:pPr>
            <a:endParaRPr lang="en-NZ" dirty="0"/>
          </a:p>
        </p:txBody>
      </p:sp>
    </p:spTree>
    <p:extLst>
      <p:ext uri="{BB962C8B-B14F-4D97-AF65-F5344CB8AC3E}">
        <p14:creationId xmlns:p14="http://schemas.microsoft.com/office/powerpoint/2010/main" val="371028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sz="1000" dirty="0"/>
              <a:t>CS: Three things we want to do today</a:t>
            </a:r>
          </a:p>
          <a:p>
            <a:pPr marL="138149" indent="0">
              <a:buNone/>
            </a:pPr>
            <a:r>
              <a:rPr lang="en-NZ" sz="1000" dirty="0"/>
              <a:t>1 Clarify. What does “the new statistics” mean? </a:t>
            </a:r>
            <a:br>
              <a:rPr lang="en-NZ" sz="1000" dirty="0"/>
            </a:br>
            <a:r>
              <a:rPr lang="en-NZ" sz="1000" dirty="0"/>
              <a:t>2 Suggest change. How might you use some new statistics ideas or our tips about using those ideas to change your evaluations?</a:t>
            </a:r>
          </a:p>
          <a:p>
            <a:pPr marL="138149" indent="0">
              <a:buNone/>
            </a:pPr>
            <a:r>
              <a:rPr lang="en-NZ" sz="1000" dirty="0"/>
              <a:t>3 Reflect. At the end, discussion. We’d like to learn from you about next steps. </a:t>
            </a:r>
          </a:p>
          <a:p>
            <a:pPr marL="138149" indent="0">
              <a:buNone/>
            </a:pPr>
            <a:endParaRPr lang="en-NZ" dirty="0"/>
          </a:p>
          <a:p>
            <a:endParaRPr lang="en-NZ" dirty="0"/>
          </a:p>
        </p:txBody>
      </p:sp>
    </p:spTree>
    <p:extLst>
      <p:ext uri="{BB962C8B-B14F-4D97-AF65-F5344CB8AC3E}">
        <p14:creationId xmlns:p14="http://schemas.microsoft.com/office/powerpoint/2010/main" val="4289741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sz="1000" dirty="0">
                <a:latin typeface="+mn-lt"/>
              </a:rPr>
              <a:t>Some of you may feel we exaggerated difficulties of a wording replacement that is  </a:t>
            </a:r>
            <a:br>
              <a:rPr lang="en-NZ" sz="1000" dirty="0">
                <a:latin typeface="+mn-lt"/>
              </a:rPr>
            </a:br>
            <a:r>
              <a:rPr lang="en-US" sz="1000" dirty="0">
                <a:latin typeface="+mn-lt"/>
              </a:rPr>
              <a:t>short &amp; simple &amp; correct.</a:t>
            </a:r>
          </a:p>
          <a:p>
            <a:pPr marL="138149" indent="0">
              <a:buNone/>
            </a:pPr>
            <a:r>
              <a:rPr lang="en-NZ" sz="1000" dirty="0">
                <a:latin typeface="+mn-lt"/>
              </a:rPr>
              <a:t>This slide has the exact words of a leading expert.</a:t>
            </a:r>
          </a:p>
          <a:p>
            <a:pPr marL="138149" indent="0">
              <a:buNone/>
            </a:pPr>
            <a:r>
              <a:rPr lang="en-NZ" sz="1000" dirty="0">
                <a:latin typeface="+mn-lt"/>
              </a:rPr>
              <a:t>Do our readers often want to see that kind of paragraph? Our clients, managers??</a:t>
            </a:r>
          </a:p>
          <a:p>
            <a:pPr marL="138149" indent="0">
              <a:buNone/>
            </a:pPr>
            <a:endParaRPr lang="en-NZ" sz="1000" dirty="0">
              <a:latin typeface="+mn-lt"/>
            </a:endParaRPr>
          </a:p>
          <a:p>
            <a:pPr marL="138149" indent="0">
              <a:buNone/>
            </a:pPr>
            <a:endParaRPr lang="en-NZ" sz="1000" dirty="0">
              <a:latin typeface="+mn-lt"/>
            </a:endParaRPr>
          </a:p>
          <a:p>
            <a:pPr marL="138149" indent="0">
              <a:buNone/>
            </a:pPr>
            <a:r>
              <a:rPr lang="en-NZ" sz="1000" dirty="0">
                <a:latin typeface="+mn-lt"/>
              </a:rPr>
              <a:t>BACKGROUND</a:t>
            </a:r>
          </a:p>
          <a:p>
            <a:pPr marL="138149" indent="0">
              <a:buNone/>
            </a:pPr>
            <a:r>
              <a:rPr lang="en-NZ" sz="1000" dirty="0">
                <a:latin typeface="+mn-lt"/>
              </a:rPr>
              <a:t>Source: Rex Kline, 2013, </a:t>
            </a:r>
            <a:r>
              <a:rPr lang="en-NZ" sz="1000" i="1" dirty="0">
                <a:latin typeface="+mn-lt"/>
              </a:rPr>
              <a:t>Beyond significance testing </a:t>
            </a:r>
            <a:r>
              <a:rPr lang="en-NZ" sz="1000" dirty="0">
                <a:latin typeface="+mn-lt"/>
              </a:rPr>
              <a:t>(2</a:t>
            </a:r>
            <a:r>
              <a:rPr lang="en-NZ" sz="1000" baseline="30000" dirty="0">
                <a:latin typeface="+mn-lt"/>
              </a:rPr>
              <a:t>nd</a:t>
            </a:r>
            <a:r>
              <a:rPr lang="en-NZ" sz="1000" dirty="0">
                <a:latin typeface="+mn-lt"/>
              </a:rPr>
              <a:t> ed), p75</a:t>
            </a:r>
          </a:p>
          <a:p>
            <a:pPr marL="138149" indent="0">
              <a:buNone/>
            </a:pPr>
            <a:endParaRPr lang="en-NZ" sz="1000" dirty="0">
              <a:latin typeface="+mn-lt"/>
            </a:endParaRPr>
          </a:p>
          <a:p>
            <a:pPr marL="138149" indent="0">
              <a:buNone/>
            </a:pPr>
            <a:r>
              <a:rPr lang="en-NZ" sz="1000" dirty="0">
                <a:latin typeface="+mn-lt"/>
              </a:rPr>
              <a:t>Alternative he puts first:</a:t>
            </a:r>
          </a:p>
          <a:p>
            <a:pPr algn="l"/>
            <a:r>
              <a:rPr lang="en-US" sz="1000" dirty="0">
                <a:latin typeface="+mn-lt"/>
              </a:rPr>
              <a:t>The exact level of significance is the conditional probability of the data (or any result even more extreme) assuming </a:t>
            </a:r>
            <a:r>
              <a:rPr lang="en-US" sz="1000" i="1" dirty="0">
                <a:latin typeface="+mn-lt"/>
              </a:rPr>
              <a:t>H</a:t>
            </a:r>
            <a:r>
              <a:rPr lang="en-US" sz="1000" dirty="0">
                <a:latin typeface="+mn-lt"/>
              </a:rPr>
              <a:t>0 is true, given all other assumptions about sampling, distributions, and scores.</a:t>
            </a:r>
            <a:endParaRPr lang="en-NZ" sz="1000" dirty="0">
              <a:latin typeface="+mn-lt"/>
            </a:endParaRPr>
          </a:p>
          <a:p>
            <a:pPr marL="138149" indent="0">
              <a:buNone/>
            </a:pPr>
            <a:endParaRPr lang="en-NZ" i="0" dirty="0"/>
          </a:p>
          <a:p>
            <a:pPr marL="138149" indent="0">
              <a:buNone/>
            </a:pPr>
            <a:endParaRPr lang="en-NZ" i="0" dirty="0"/>
          </a:p>
          <a:p>
            <a:pPr marL="138149" indent="0">
              <a:buNone/>
            </a:pPr>
            <a:endParaRPr lang="en-NZ" i="0" dirty="0"/>
          </a:p>
          <a:p>
            <a:pPr marL="138149" indent="0">
              <a:buNone/>
            </a:pPr>
            <a:endParaRPr lang="en-NZ" i="0" dirty="0"/>
          </a:p>
          <a:p>
            <a:pPr marL="138149" indent="0">
              <a:buNone/>
            </a:pPr>
            <a:endParaRPr lang="en-NZ" i="0" dirty="0"/>
          </a:p>
          <a:p>
            <a:pPr marL="138149" indent="0">
              <a:buNone/>
            </a:pPr>
            <a:endParaRPr lang="en-NZ" dirty="0"/>
          </a:p>
          <a:p>
            <a:endParaRPr lang="en-NZ" dirty="0"/>
          </a:p>
        </p:txBody>
      </p:sp>
    </p:spTree>
    <p:extLst>
      <p:ext uri="{BB962C8B-B14F-4D97-AF65-F5344CB8AC3E}">
        <p14:creationId xmlns:p14="http://schemas.microsoft.com/office/powerpoint/2010/main" val="390532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sz="1000" dirty="0"/>
              <a:t>CS: Expanding on the “So what” part of the last slide,  a heads-up on 3 things we’ll suggest you might change. </a:t>
            </a:r>
          </a:p>
          <a:p>
            <a:pPr marL="138149" indent="0">
              <a:buNone/>
            </a:pPr>
            <a:r>
              <a:rPr lang="en-NZ" sz="1000" dirty="0"/>
              <a:t>How much you change will differ depending on when and where you learned statistics, and how much of this you’re already doing.</a:t>
            </a:r>
          </a:p>
          <a:p>
            <a:pPr marL="138149" indent="0">
              <a:buNone/>
            </a:pPr>
            <a:endParaRPr lang="en-NZ" sz="1000" dirty="0"/>
          </a:p>
          <a:p>
            <a:pPr marL="138149" indent="0">
              <a:buNone/>
            </a:pPr>
            <a:r>
              <a:rPr lang="en-NZ" sz="1000" dirty="0"/>
              <a:t>We’re also aiming to encourage you to get these messages across to your seniors if you know this stuff already, but management blocks you using it.</a:t>
            </a:r>
            <a:br>
              <a:rPr lang="en-NZ" sz="1000" dirty="0"/>
            </a:br>
            <a:br>
              <a:rPr lang="en-NZ" sz="1000" dirty="0"/>
            </a:br>
            <a:r>
              <a:rPr lang="en-NZ" sz="1000" dirty="0"/>
              <a:t>Many quant evaluations don’t need so much focus on questions like “Is there a difference?” Or statistical significance</a:t>
            </a:r>
          </a:p>
          <a:p>
            <a:pPr marL="138149" indent="0">
              <a:buNone/>
            </a:pPr>
            <a:r>
              <a:rPr lang="en-NZ" sz="1000" dirty="0"/>
              <a:t>But the awkward combination of small measured impacts and small sample sizes mentioned a couple of slides before meant we had to deal with those issues repeatedly. </a:t>
            </a:r>
          </a:p>
          <a:p>
            <a:pPr marL="452125" indent="-313976">
              <a:buFont typeface="Arial" panose="020B0604020202020204" pitchFamily="34" charset="0"/>
              <a:buChar char="•"/>
            </a:pPr>
            <a:endParaRPr lang="en-NZ" dirty="0"/>
          </a:p>
          <a:p>
            <a:pPr marL="138149" indent="0">
              <a:buNone/>
            </a:pPr>
            <a:endParaRPr lang="en-NZ" dirty="0"/>
          </a:p>
        </p:txBody>
      </p:sp>
    </p:spTree>
    <p:extLst>
      <p:ext uri="{BB962C8B-B14F-4D97-AF65-F5344CB8AC3E}">
        <p14:creationId xmlns:p14="http://schemas.microsoft.com/office/powerpoint/2010/main" val="310289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a:buNone/>
            </a:pPr>
            <a:r>
              <a:rPr lang="en-NZ" dirty="0"/>
              <a:t>Charles</a:t>
            </a:r>
          </a:p>
          <a:p>
            <a:pPr marL="0" indent="0">
              <a:buNone/>
            </a:pPr>
            <a:r>
              <a:rPr lang="en-NZ" dirty="0"/>
              <a:t>So where did this stuff all start from</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17:notes"/>
          <p:cNvSpPr>
            <a:spLocks noGrp="1" noRot="1" noChangeAspect="1"/>
          </p:cNvSpPr>
          <p:nvPr>
            <p:ph type="sldImg" idx="2"/>
          </p:nvPr>
        </p:nvSpPr>
        <p:spPr>
          <a:xfrm>
            <a:off x="365125"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17:notes"/>
          <p:cNvSpPr txBox="1">
            <a:spLocks noGrp="1"/>
          </p:cNvSpPr>
          <p:nvPr>
            <p:ph type="body" idx="1"/>
          </p:nvPr>
        </p:nvSpPr>
        <p:spPr>
          <a:xfrm>
            <a:off x="676635" y="4302120"/>
            <a:ext cx="5413079" cy="4075692"/>
          </a:xfrm>
          <a:prstGeom prst="rect">
            <a:avLst/>
          </a:prstGeom>
        </p:spPr>
        <p:txBody>
          <a:bodyPr spcFirstLastPara="1" wrap="square" lIns="90410" tIns="90410" rIns="90410" bIns="90410" anchor="t" anchorCtr="0">
            <a:noAutofit/>
          </a:bodyPr>
          <a:lstStyle/>
          <a:p>
            <a:pPr marL="0" indent="0">
              <a:buNone/>
            </a:pPr>
            <a:r>
              <a:rPr lang="en-NZ" sz="1000" dirty="0"/>
              <a:t>CS: Perspectives A&amp; B both have important truths. </a:t>
            </a:r>
          </a:p>
          <a:p>
            <a:pPr marL="0" indent="0" defTabSz="904250">
              <a:buNone/>
              <a:defRPr/>
            </a:pPr>
            <a:r>
              <a:rPr lang="en-US" sz="1000" dirty="0">
                <a:solidFill>
                  <a:schemeClr val="accent1"/>
                </a:solidFill>
                <a:latin typeface="Arial" panose="020B0604020202020204" pitchFamily="34" charset="0"/>
                <a:ea typeface="Arial" panose="020B0604020202020204" pitchFamily="34" charset="0"/>
              </a:rPr>
              <a:t>The statistics of The New Statistics are </a:t>
            </a:r>
            <a:r>
              <a:rPr lang="en-US" sz="1000" b="1" dirty="0">
                <a:solidFill>
                  <a:schemeClr val="accent1"/>
                </a:solidFill>
                <a:latin typeface="Arial" panose="020B0604020202020204" pitchFamily="34" charset="0"/>
                <a:ea typeface="Arial" panose="020B0604020202020204" pitchFamily="34" charset="0"/>
              </a:rPr>
              <a:t>not new </a:t>
            </a:r>
            <a:r>
              <a:rPr lang="en-US" sz="1000" dirty="0">
                <a:solidFill>
                  <a:schemeClr val="accent1"/>
                </a:solidFill>
                <a:latin typeface="Arial" panose="020B0604020202020204" pitchFamily="34" charset="0"/>
                <a:ea typeface="Arial" panose="020B0604020202020204" pitchFamily="34" charset="0"/>
              </a:rPr>
              <a:t>(perspective A). </a:t>
            </a:r>
          </a:p>
          <a:p>
            <a:pPr marL="0" indent="0" defTabSz="904250">
              <a:buNone/>
              <a:defRPr/>
            </a:pPr>
            <a:r>
              <a:rPr lang="en-US" sz="1000" dirty="0">
                <a:solidFill>
                  <a:schemeClr val="accent1"/>
                </a:solidFill>
                <a:latin typeface="Arial" panose="020B0604020202020204" pitchFamily="34" charset="0"/>
                <a:ea typeface="Arial" panose="020B0604020202020204" pitchFamily="34" charset="0"/>
              </a:rPr>
              <a:t>But using them as </a:t>
            </a:r>
            <a:r>
              <a:rPr lang="en-US" sz="1000" b="1" dirty="0">
                <a:solidFill>
                  <a:schemeClr val="accent1"/>
                </a:solidFill>
                <a:latin typeface="Arial" panose="020B0604020202020204" pitchFamily="34" charset="0"/>
                <a:ea typeface="Arial" panose="020B0604020202020204" pitchFamily="34" charset="0"/>
              </a:rPr>
              <a:t>main way </a:t>
            </a:r>
            <a:r>
              <a:rPr lang="en-US" sz="1000" dirty="0">
                <a:solidFill>
                  <a:schemeClr val="accent1"/>
                </a:solidFill>
                <a:latin typeface="Arial" panose="020B0604020202020204" pitchFamily="34" charset="0"/>
                <a:ea typeface="Arial" panose="020B0604020202020204" pitchFamily="34" charset="0"/>
              </a:rPr>
              <a:t>to analyze data </a:t>
            </a:r>
            <a:r>
              <a:rPr lang="en-US" sz="1000" b="1" dirty="0">
                <a:solidFill>
                  <a:schemeClr val="accent1"/>
                </a:solidFill>
                <a:latin typeface="Arial" panose="020B0604020202020204" pitchFamily="34" charset="0"/>
                <a:ea typeface="Arial" panose="020B0604020202020204" pitchFamily="34" charset="0"/>
              </a:rPr>
              <a:t>is</a:t>
            </a:r>
            <a:r>
              <a:rPr lang="en-US" sz="1000" dirty="0">
                <a:solidFill>
                  <a:schemeClr val="accent1"/>
                </a:solidFill>
                <a:latin typeface="Arial" panose="020B0604020202020204" pitchFamily="34" charset="0"/>
                <a:ea typeface="Arial" panose="020B0604020202020204" pitchFamily="34" charset="0"/>
              </a:rPr>
              <a:t> </a:t>
            </a:r>
            <a:r>
              <a:rPr lang="en-US" sz="1000" b="1" dirty="0">
                <a:solidFill>
                  <a:schemeClr val="accent1"/>
                </a:solidFill>
                <a:latin typeface="Arial" panose="020B0604020202020204" pitchFamily="34" charset="0"/>
                <a:ea typeface="Arial" panose="020B0604020202020204" pitchFamily="34" charset="0"/>
              </a:rPr>
              <a:t>new</a:t>
            </a:r>
            <a:r>
              <a:rPr lang="en-US" sz="1000" dirty="0">
                <a:solidFill>
                  <a:schemeClr val="accent1"/>
                </a:solidFill>
                <a:latin typeface="Arial" panose="020B0604020202020204" pitchFamily="34" charset="0"/>
                <a:ea typeface="Arial" panose="020B0604020202020204" pitchFamily="34" charset="0"/>
              </a:rPr>
              <a:t> (perspective B). </a:t>
            </a:r>
          </a:p>
          <a:p>
            <a:pPr marL="0" indent="0">
              <a:buNone/>
            </a:pPr>
            <a:endParaRPr lang="en-NZ" sz="1000" dirty="0"/>
          </a:p>
          <a:p>
            <a:pPr marL="0" indent="0">
              <a:buNone/>
            </a:pPr>
            <a:r>
              <a:rPr lang="en-NZ" sz="1000" dirty="0"/>
              <a:t>We focus on B today. </a:t>
            </a:r>
          </a:p>
          <a:p>
            <a:pPr marL="0" indent="0">
              <a:buNone/>
            </a:pPr>
            <a:r>
              <a:rPr lang="en-NZ" sz="1000" dirty="0"/>
              <a:t>Because we’re suggesting that important changes in last 20 years not yet reflected enough in eval practice.</a:t>
            </a:r>
          </a:p>
          <a:p>
            <a:pPr marL="0" indent="0">
              <a:buNone/>
            </a:pPr>
            <a:r>
              <a:rPr lang="en-NZ" sz="1000" dirty="0"/>
              <a:t>How ‘new’ it is to you will vary depending on when and where you learnt stats.</a:t>
            </a:r>
            <a:endParaRPr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US" sz="1000" dirty="0"/>
              <a:t>CS: Perspective A</a:t>
            </a:r>
          </a:p>
          <a:p>
            <a:pPr marL="138149" indent="0">
              <a:buNone/>
            </a:pPr>
            <a:r>
              <a:rPr lang="en-US" sz="1000" dirty="0"/>
              <a:t>From the 1940s there was a strong focus on significance testing. </a:t>
            </a:r>
          </a:p>
          <a:p>
            <a:pPr marL="138149" indent="0">
              <a:buNone/>
            </a:pPr>
            <a:r>
              <a:rPr lang="en-US" sz="1000" dirty="0"/>
              <a:t>NHST, Null hypothesis significance testing, was focus of stats I learnt at </a:t>
            </a:r>
            <a:r>
              <a:rPr lang="en-US" sz="1000" dirty="0" err="1"/>
              <a:t>uni</a:t>
            </a:r>
            <a:r>
              <a:rPr lang="en-US" sz="1000" dirty="0"/>
              <a:t> around 1980.</a:t>
            </a:r>
          </a:p>
          <a:p>
            <a:pPr marL="138149" indent="0">
              <a:buNone/>
            </a:pPr>
            <a:r>
              <a:rPr lang="en-US" sz="1000" dirty="0"/>
              <a:t>Both in psychology, my main subject, and from the stats department. </a:t>
            </a:r>
          </a:p>
          <a:p>
            <a:pPr marL="138149" indent="0">
              <a:buNone/>
            </a:pPr>
            <a:r>
              <a:rPr lang="en-US" sz="1000" dirty="0"/>
              <a:t>The 1990s had stronger rumblings of discontent. But little real change.</a:t>
            </a:r>
          </a:p>
          <a:p>
            <a:pPr marL="138149" indent="0">
              <a:buNone/>
            </a:pPr>
            <a:r>
              <a:rPr lang="en-US" sz="1000" dirty="0"/>
              <a:t>I mention this ancient history to encourage younger evaluators to challenge people my age. And to challenge whether following precedents in old reports of the organization where you work is still good practice today. </a:t>
            </a:r>
          </a:p>
          <a:p>
            <a:pPr marL="138149" indent="0">
              <a:buNone/>
            </a:pPr>
            <a:endParaRPr lang="en-US" sz="1000" dirty="0"/>
          </a:p>
          <a:p>
            <a:pPr marL="138149" indent="0">
              <a:buNone/>
            </a:pPr>
            <a:r>
              <a:rPr lang="en-US" sz="1000" dirty="0"/>
              <a:t>BACKGROUND ONLY:</a:t>
            </a:r>
          </a:p>
          <a:p>
            <a:pPr marL="138149" indent="0">
              <a:buNone/>
            </a:pPr>
            <a:r>
              <a:rPr lang="en-US" sz="1000" dirty="0"/>
              <a:t>Was Fisher or </a:t>
            </a:r>
            <a:r>
              <a:rPr lang="en-US" sz="1000" dirty="0" err="1"/>
              <a:t>Neyman</a:t>
            </a:r>
            <a:r>
              <a:rPr lang="en-US" sz="1000" dirty="0"/>
              <a:t>-Pearson right? That way lies madness:</a:t>
            </a:r>
          </a:p>
          <a:p>
            <a:pPr marL="138149" indent="0">
              <a:buNone/>
            </a:pPr>
            <a:endParaRPr lang="en-US" sz="1000" dirty="0"/>
          </a:p>
          <a:p>
            <a:pPr marL="452125" indent="-313976"/>
            <a:r>
              <a:rPr lang="en-US" sz="1000" dirty="0"/>
              <a:t>“</a:t>
            </a:r>
            <a:r>
              <a:rPr lang="en-US" sz="1000" dirty="0">
                <a:solidFill>
                  <a:srgbClr val="202122"/>
                </a:solidFill>
                <a:latin typeface="Arial" panose="020B0604020202020204" pitchFamily="34" charset="0"/>
              </a:rPr>
              <a:t>The dispute over formulations is unresolved. Science primarily uses Fisher's (slightly modified) formulation as taught in introductory statistics. Statisticians study </a:t>
            </a:r>
            <a:r>
              <a:rPr lang="en-US" sz="1000" dirty="0" err="1">
                <a:solidFill>
                  <a:srgbClr val="202122"/>
                </a:solidFill>
                <a:latin typeface="Arial" panose="020B0604020202020204" pitchFamily="34" charset="0"/>
              </a:rPr>
              <a:t>Neyman</a:t>
            </a:r>
            <a:r>
              <a:rPr lang="en-US" sz="1000" dirty="0">
                <a:solidFill>
                  <a:srgbClr val="202122"/>
                </a:solidFill>
                <a:latin typeface="Arial" panose="020B0604020202020204" pitchFamily="34" charset="0"/>
              </a:rPr>
              <a:t>–Pearson theory in graduate school. Mathematicians are proud of uniting the formulations. Philosophers consider them separately. Learned opinions deem the formulations variously competitive (Fisher vs </a:t>
            </a:r>
            <a:r>
              <a:rPr lang="en-US" sz="1000" dirty="0" err="1">
                <a:solidFill>
                  <a:srgbClr val="202122"/>
                </a:solidFill>
                <a:latin typeface="Arial" panose="020B0604020202020204" pitchFamily="34" charset="0"/>
              </a:rPr>
              <a:t>Neyman</a:t>
            </a:r>
            <a:r>
              <a:rPr lang="en-US" sz="1000" dirty="0">
                <a:solidFill>
                  <a:srgbClr val="202122"/>
                </a:solidFill>
                <a:latin typeface="Arial" panose="020B0604020202020204" pitchFamily="34" charset="0"/>
              </a:rPr>
              <a:t>), incompatible</a:t>
            </a:r>
            <a:r>
              <a:rPr lang="en-US" sz="1000" baseline="30000" dirty="0">
                <a:solidFill>
                  <a:srgbClr val="3366CC"/>
                </a:solidFill>
                <a:latin typeface="Arial" panose="020B0604020202020204" pitchFamily="34" charset="0"/>
                <a:hlinkClick r:id="rId3"/>
              </a:rPr>
              <a:t>[2]</a:t>
            </a:r>
            <a:r>
              <a:rPr lang="en-US" sz="1000" dirty="0">
                <a:solidFill>
                  <a:srgbClr val="202122"/>
                </a:solidFill>
                <a:latin typeface="Arial" panose="020B0604020202020204" pitchFamily="34" charset="0"/>
              </a:rPr>
              <a:t> or complementary.</a:t>
            </a:r>
            <a:r>
              <a:rPr lang="en-US" sz="1000" baseline="30000" dirty="0">
                <a:solidFill>
                  <a:srgbClr val="3366CC"/>
                </a:solidFill>
                <a:latin typeface="Arial" panose="020B0604020202020204" pitchFamily="34" charset="0"/>
                <a:hlinkClick r:id="rId4"/>
              </a:rPr>
              <a:t>[6]</a:t>
            </a:r>
            <a:r>
              <a:rPr lang="en-US" sz="1000" dirty="0">
                <a:solidFill>
                  <a:srgbClr val="202122"/>
                </a:solidFill>
                <a:latin typeface="Arial" panose="020B0604020202020204" pitchFamily="34" charset="0"/>
              </a:rPr>
              <a:t> The dispute has become more complex since Bayesian inference has achieved respectability.” </a:t>
            </a:r>
            <a:r>
              <a:rPr lang="en-US" sz="1000" dirty="0">
                <a:hlinkClick r:id="rId5"/>
              </a:rPr>
              <a:t>Statistical hypothesis testing – Wikipedia</a:t>
            </a:r>
            <a:endParaRPr lang="en-US" sz="1000" dirty="0"/>
          </a:p>
          <a:p>
            <a:pPr marL="452125" indent="-313976"/>
            <a:r>
              <a:rPr lang="en-US" sz="1000" dirty="0">
                <a:solidFill>
                  <a:srgbClr val="202122"/>
                </a:solidFill>
                <a:latin typeface="Arial" panose="020B0604020202020204" pitchFamily="34" charset="0"/>
              </a:rPr>
              <a:t>Context matters. “Fisher thought that hypothesis testing was a useful strategy for performing industrial quality control, however, he strongly disagreed that hypothesis testing could be useful for scientists.” </a:t>
            </a:r>
          </a:p>
          <a:p>
            <a:pPr marL="452125" indent="-313976"/>
            <a:endParaRPr lang="en-US" sz="1000" dirty="0">
              <a:solidFill>
                <a:srgbClr val="202122"/>
              </a:solidFill>
              <a:latin typeface="Arial" panose="020B0604020202020204" pitchFamily="34" charset="0"/>
            </a:endParaRPr>
          </a:p>
          <a:p>
            <a:pPr marL="138149" indent="0">
              <a:buNone/>
            </a:pPr>
            <a:r>
              <a:rPr lang="en-US" sz="1000" b="1" dirty="0">
                <a:solidFill>
                  <a:srgbClr val="202122"/>
                </a:solidFill>
                <a:latin typeface="Arial" panose="020B0604020202020204" pitchFamily="34" charset="0"/>
              </a:rPr>
              <a:t>Some illustrations of criticism that NHST shrugged off:</a:t>
            </a:r>
          </a:p>
          <a:p>
            <a:pPr marL="138149" indent="0" defTabSz="904250">
              <a:buNone/>
              <a:defRPr/>
            </a:pPr>
            <a:r>
              <a:rPr lang="en-US" sz="1000" dirty="0">
                <a:solidFill>
                  <a:srgbClr val="202122"/>
                </a:solidFill>
                <a:latin typeface="Arial" panose="020B0604020202020204" pitchFamily="34" charset="0"/>
              </a:rPr>
              <a:t>J Cohen 1994. </a:t>
            </a:r>
            <a:r>
              <a:rPr lang="en-US" sz="1000" dirty="0"/>
              <a:t>The earth is round (p &lt; .05). </a:t>
            </a:r>
            <a:r>
              <a:rPr lang="en-US" sz="1000" i="1" dirty="0"/>
              <a:t>American Psychologist, 49</a:t>
            </a:r>
            <a:r>
              <a:rPr lang="en-US" sz="1000" dirty="0"/>
              <a:t>, 997-1003.</a:t>
            </a:r>
            <a:endParaRPr lang="en-US" sz="1000" dirty="0">
              <a:solidFill>
                <a:srgbClr val="202122"/>
              </a:solidFill>
              <a:latin typeface="Arial" panose="020B0604020202020204" pitchFamily="34" charset="0"/>
            </a:endParaRPr>
          </a:p>
          <a:p>
            <a:pPr marL="138149" indent="0">
              <a:buNone/>
            </a:pPr>
            <a:r>
              <a:rPr lang="en-US" sz="1000" i="1" dirty="0">
                <a:solidFill>
                  <a:srgbClr val="202122"/>
                </a:solidFill>
                <a:latin typeface="Arial" panose="020B0604020202020204" pitchFamily="34" charset="0"/>
              </a:rPr>
              <a:t>American Psychologist.</a:t>
            </a:r>
            <a:r>
              <a:rPr lang="en-US" sz="1000" dirty="0">
                <a:solidFill>
                  <a:srgbClr val="202122"/>
                </a:solidFill>
                <a:latin typeface="Arial" panose="020B0604020202020204" pitchFamily="34" charset="0"/>
              </a:rPr>
              <a:t> This paper also an address for lifetime award from Society of Multivariate Experimental Psychology </a:t>
            </a:r>
            <a:r>
              <a:rPr lang="en-US" sz="1000" dirty="0"/>
              <a:t>“After 4 decades of severe criticism, the ritual of null hypothesis significance testing—mechanical dichotomous decisions around a sacred .05 criterion—still persists. This article reviews the problems with this practice…”</a:t>
            </a:r>
          </a:p>
          <a:p>
            <a:pPr marL="138149" indent="0">
              <a:buNone/>
            </a:pPr>
            <a:r>
              <a:rPr lang="en-US" sz="1000" dirty="0"/>
              <a:t>* NB. This Cohen is a major figure. E.g. Cohen’s </a:t>
            </a:r>
            <a:r>
              <a:rPr lang="en-US" sz="1000" i="1" dirty="0"/>
              <a:t>d, </a:t>
            </a:r>
            <a:r>
              <a:rPr lang="en-US" sz="1000" dirty="0"/>
              <a:t>effect size measure discussed in our ERT tech note, that’s his name. And Cohen’s kappa.1994, relatedly. APA publication manual then ‘encourages’ effect sizes. But little change occurs</a:t>
            </a:r>
          </a:p>
          <a:p>
            <a:pPr marL="138149" indent="0" defTabSz="904250">
              <a:buNone/>
              <a:defRPr/>
            </a:pPr>
            <a:r>
              <a:rPr lang="en-US" sz="1000" dirty="0"/>
              <a:t>1998 </a:t>
            </a:r>
            <a:r>
              <a:rPr lang="en-US" sz="1000" i="1" dirty="0"/>
              <a:t>Epidemiology</a:t>
            </a:r>
            <a:r>
              <a:rPr lang="en-US" sz="1000" dirty="0"/>
              <a:t> banned NHST. Editorial: “you can . . . enhance your prospects if you omit tests of statistical significance. . . . In </a:t>
            </a:r>
            <a:r>
              <a:rPr lang="en-US" sz="1000" i="1" dirty="0"/>
              <a:t>Epidemiology</a:t>
            </a:r>
            <a:r>
              <a:rPr lang="en-US" sz="1000" dirty="0"/>
              <a:t>, we do not publish them at all. . . “ Editor was Rothman, author of widely used epi text.</a:t>
            </a:r>
          </a:p>
          <a:p>
            <a:pPr marL="138149" indent="0">
              <a:buNone/>
            </a:pPr>
            <a:r>
              <a:rPr lang="en-US" sz="1000" dirty="0"/>
              <a:t>1999. Leland Wilkinson and the Task Force on Statistical Inference. </a:t>
            </a:r>
            <a:r>
              <a:rPr lang="en-US" sz="1000" i="1" dirty="0"/>
              <a:t>American Psychologist, </a:t>
            </a:r>
            <a:r>
              <a:rPr lang="en-US" sz="1000" dirty="0"/>
              <a:t>“Some had hoped that this task force would vote to recommend an outright ban on the use of significance tests in psychology journals.”</a:t>
            </a:r>
          </a:p>
          <a:p>
            <a:pPr marL="138149" indent="0">
              <a:buNone/>
            </a:pPr>
            <a:endParaRPr lang="en-US" b="0" i="0" dirty="0"/>
          </a:p>
        </p:txBody>
      </p:sp>
    </p:spTree>
    <p:extLst>
      <p:ext uri="{BB962C8B-B14F-4D97-AF65-F5344CB8AC3E}">
        <p14:creationId xmlns:p14="http://schemas.microsoft.com/office/powerpoint/2010/main" val="148020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US" sz="1000" dirty="0">
                <a:latin typeface="+mn-lt"/>
              </a:rPr>
              <a:t>CS: Perspective B. </a:t>
            </a:r>
          </a:p>
          <a:p>
            <a:pPr marL="138149" indent="0">
              <a:buNone/>
            </a:pPr>
            <a:r>
              <a:rPr lang="en-US" sz="1000" dirty="0">
                <a:latin typeface="+mn-lt"/>
              </a:rPr>
              <a:t>Since about 2010, change has been clearer.</a:t>
            </a:r>
          </a:p>
          <a:p>
            <a:pPr marL="138149" indent="0">
              <a:buNone/>
            </a:pPr>
            <a:r>
              <a:rPr lang="en-US" sz="1000" dirty="0">
                <a:latin typeface="+mn-lt"/>
              </a:rPr>
              <a:t>Clear in statistics, psychology, medicine. But evaluation lagged?</a:t>
            </a:r>
          </a:p>
          <a:p>
            <a:pPr marL="452125" indent="-313976"/>
            <a:r>
              <a:rPr lang="en-US" sz="1000" dirty="0">
                <a:latin typeface="+mn-lt"/>
              </a:rPr>
              <a:t>E.g. 2015 chapter on “Using Statistics in Evaluation” in a major evaluation handbook :</a:t>
            </a:r>
          </a:p>
          <a:p>
            <a:pPr marL="138149" indent="0">
              <a:buNone/>
            </a:pPr>
            <a:r>
              <a:rPr lang="en-US" sz="1000" dirty="0">
                <a:latin typeface="+mn-lt"/>
              </a:rPr>
              <a:t> “The primary application of inferential statistics is statistical </a:t>
            </a:r>
            <a:r>
              <a:rPr lang="en-US" sz="1000" i="1" dirty="0">
                <a:latin typeface="+mn-lt"/>
              </a:rPr>
              <a:t>hypothesis testing”. </a:t>
            </a:r>
            <a:r>
              <a:rPr lang="en-US" sz="1000" dirty="0">
                <a:latin typeface="+mn-lt"/>
                <a:ea typeface="SimSun" panose="02010600030101010101" pitchFamily="2" charset="-122"/>
              </a:rPr>
              <a:t>Newcomer &amp; Conger, 2015 (</a:t>
            </a:r>
            <a:r>
              <a:rPr lang="en-US" sz="1000" dirty="0">
                <a:latin typeface="+mn-lt"/>
              </a:rPr>
              <a:t>p601)</a:t>
            </a:r>
            <a:endParaRPr lang="en-US" sz="1000" i="1" dirty="0">
              <a:latin typeface="+mn-lt"/>
            </a:endParaRPr>
          </a:p>
          <a:p>
            <a:pPr marL="138149" indent="0">
              <a:buNone/>
            </a:pPr>
            <a:r>
              <a:rPr lang="en-US" sz="1000" dirty="0">
                <a:latin typeface="+mn-lt"/>
              </a:rPr>
              <a:t>They put confidence intervals secondary, wrongly. They should have put estimation (confidence intervals, effect sizes, meta-analysis) ahead of blunt yes/no hypothesis testing.</a:t>
            </a:r>
          </a:p>
          <a:p>
            <a:pPr marL="138149" indent="0">
              <a:buNone/>
            </a:pPr>
            <a:endParaRPr lang="en-US" sz="1000" i="1" dirty="0">
              <a:latin typeface="+mn-lt"/>
            </a:endParaRPr>
          </a:p>
          <a:p>
            <a:pPr marL="138149" indent="0">
              <a:buNone/>
            </a:pPr>
            <a:r>
              <a:rPr lang="en-US" sz="1000" dirty="0">
                <a:latin typeface="+mn-lt"/>
              </a:rPr>
              <a:t>The 2019 American Statistician editorial wasn’t just for statisticians. Next slide shows it was part of much broader scientific movement.</a:t>
            </a:r>
          </a:p>
          <a:p>
            <a:pPr marL="138149" indent="0">
              <a:buNone/>
            </a:pPr>
            <a:endParaRPr lang="en-US" sz="1000" dirty="0">
              <a:latin typeface="+mn-lt"/>
            </a:endParaRPr>
          </a:p>
          <a:p>
            <a:pPr marL="138149" indent="0">
              <a:buNone/>
            </a:pPr>
            <a:r>
              <a:rPr lang="en-US" sz="1000" dirty="0">
                <a:latin typeface="+mn-lt"/>
              </a:rPr>
              <a:t>BACKGROUND ONLY:</a:t>
            </a:r>
          </a:p>
          <a:p>
            <a:pPr marL="138149" indent="0">
              <a:buNone/>
            </a:pPr>
            <a:r>
              <a:rPr lang="en-US" sz="1000" dirty="0">
                <a:solidFill>
                  <a:srgbClr val="202122"/>
                </a:solidFill>
                <a:latin typeface="+mn-lt"/>
              </a:rPr>
              <a:t>Precursor re replication/replicability crisis: Ioannidis JP (August 2005). </a:t>
            </a:r>
            <a:r>
              <a:rPr lang="en-US" sz="1000" dirty="0">
                <a:solidFill>
                  <a:srgbClr val="3366CC"/>
                </a:solidFill>
                <a:latin typeface="+mn-lt"/>
                <a:hlinkClick r:id="rId3"/>
              </a:rPr>
              <a:t>"Why most published research findings are false"</a:t>
            </a:r>
            <a:r>
              <a:rPr lang="en-US" sz="1000" dirty="0">
                <a:solidFill>
                  <a:srgbClr val="202122"/>
                </a:solidFill>
                <a:latin typeface="+mn-lt"/>
              </a:rPr>
              <a:t>. </a:t>
            </a:r>
            <a:r>
              <a:rPr lang="en-US" sz="1000" i="1" dirty="0">
                <a:solidFill>
                  <a:srgbClr val="202122"/>
                </a:solidFill>
                <a:latin typeface="+mn-lt"/>
              </a:rPr>
              <a:t>PLOS Medicine</a:t>
            </a:r>
            <a:r>
              <a:rPr lang="en-US" sz="1000" dirty="0">
                <a:solidFill>
                  <a:srgbClr val="202122"/>
                </a:solidFill>
                <a:latin typeface="+mn-lt"/>
              </a:rPr>
              <a:t>. </a:t>
            </a:r>
            <a:r>
              <a:rPr lang="en-US" sz="1000" b="1" dirty="0">
                <a:solidFill>
                  <a:srgbClr val="202122"/>
                </a:solidFill>
                <a:latin typeface="+mn-lt"/>
              </a:rPr>
              <a:t>2</a:t>
            </a:r>
            <a:r>
              <a:rPr lang="en-US" sz="1000" dirty="0">
                <a:solidFill>
                  <a:srgbClr val="202122"/>
                </a:solidFill>
                <a:latin typeface="+mn-lt"/>
              </a:rPr>
              <a:t> (8): e124. </a:t>
            </a:r>
            <a:r>
              <a:rPr lang="en-US" sz="1000" dirty="0">
                <a:solidFill>
                  <a:srgbClr val="3366CC"/>
                </a:solidFill>
                <a:latin typeface="+mn-lt"/>
                <a:hlinkClick r:id="rId4" tooltip="Doi (identifier)"/>
              </a:rPr>
              <a:t>doi</a:t>
            </a:r>
            <a:r>
              <a:rPr lang="en-US" sz="1000" dirty="0">
                <a:solidFill>
                  <a:srgbClr val="202122"/>
                </a:solidFill>
                <a:latin typeface="+mn-lt"/>
              </a:rPr>
              <a:t>:</a:t>
            </a:r>
            <a:r>
              <a:rPr lang="en-US" sz="1000" dirty="0">
                <a:solidFill>
                  <a:srgbClr val="3366CC"/>
                </a:solidFill>
                <a:latin typeface="+mn-lt"/>
                <a:hlinkClick r:id="rId5"/>
              </a:rPr>
              <a:t>10.1371/journal.pmed.0020124</a:t>
            </a:r>
            <a:r>
              <a:rPr lang="en-US" sz="1000" dirty="0">
                <a:solidFill>
                  <a:srgbClr val="202122"/>
                </a:solidFill>
                <a:latin typeface="+mn-lt"/>
              </a:rPr>
              <a:t>. </a:t>
            </a:r>
            <a:r>
              <a:rPr lang="en-US" sz="1000" dirty="0">
                <a:solidFill>
                  <a:srgbClr val="3366CC"/>
                </a:solidFill>
                <a:latin typeface="+mn-lt"/>
                <a:hlinkClick r:id="rId6" tooltip="PMC (identifier)"/>
              </a:rPr>
              <a:t>PMC</a:t>
            </a:r>
            <a:r>
              <a:rPr lang="en-US" sz="1000" dirty="0">
                <a:solidFill>
                  <a:srgbClr val="202122"/>
                </a:solidFill>
                <a:latin typeface="+mn-lt"/>
              </a:rPr>
              <a:t> </a:t>
            </a:r>
            <a:r>
              <a:rPr lang="en-US" sz="1000" dirty="0">
                <a:solidFill>
                  <a:srgbClr val="3366CC"/>
                </a:solidFill>
                <a:latin typeface="+mn-lt"/>
                <a:hlinkClick r:id="rId3"/>
              </a:rPr>
              <a:t>1182327</a:t>
            </a:r>
            <a:r>
              <a:rPr lang="en-US" sz="1000" dirty="0">
                <a:solidFill>
                  <a:srgbClr val="202122"/>
                </a:solidFill>
                <a:latin typeface="+mn-lt"/>
              </a:rPr>
              <a:t>. </a:t>
            </a:r>
            <a:r>
              <a:rPr lang="en-US" sz="1000" dirty="0">
                <a:solidFill>
                  <a:srgbClr val="3366CC"/>
                </a:solidFill>
                <a:latin typeface="+mn-lt"/>
                <a:hlinkClick r:id="rId7" tooltip="PMID (identifier)"/>
              </a:rPr>
              <a:t>PMID</a:t>
            </a:r>
            <a:r>
              <a:rPr lang="en-US" sz="1000" dirty="0">
                <a:solidFill>
                  <a:srgbClr val="202122"/>
                </a:solidFill>
                <a:latin typeface="+mn-lt"/>
              </a:rPr>
              <a:t> </a:t>
            </a:r>
            <a:r>
              <a:rPr lang="en-US" sz="1000" dirty="0">
                <a:solidFill>
                  <a:srgbClr val="3366CC"/>
                </a:solidFill>
                <a:latin typeface="+mn-lt"/>
                <a:hlinkClick r:id="rId8"/>
              </a:rPr>
              <a:t>16060722</a:t>
            </a:r>
            <a:r>
              <a:rPr lang="en-US" sz="1000" dirty="0">
                <a:solidFill>
                  <a:srgbClr val="202122"/>
                </a:solidFill>
                <a:latin typeface="+mn-lt"/>
              </a:rPr>
              <a:t>.</a:t>
            </a:r>
          </a:p>
          <a:p>
            <a:pPr marL="138149" indent="0">
              <a:buNone/>
            </a:pPr>
            <a:r>
              <a:rPr lang="en-US" sz="1000" dirty="0">
                <a:solidFill>
                  <a:schemeClr val="tx2">
                    <a:lumMod val="10000"/>
                  </a:schemeClr>
                </a:solidFill>
                <a:latin typeface="+mn-lt"/>
              </a:rPr>
              <a:t>Fuller context for 2019 heading: Don’t say stat sig</a:t>
            </a:r>
          </a:p>
          <a:p>
            <a:pPr marL="138149" indent="0" defTabSz="904250">
              <a:buNone/>
              <a:defRPr/>
            </a:pPr>
            <a:r>
              <a:rPr lang="en-US" sz="1000" dirty="0">
                <a:latin typeface="+mn-lt"/>
              </a:rPr>
              <a:t>“… it is time to stop using the term “statistically significant” entirely. Nor should variants such as “significantly different,” “</a:t>
            </a:r>
            <a:r>
              <a:rPr lang="en-US" sz="1000" i="1" dirty="0">
                <a:latin typeface="+mn-lt"/>
              </a:rPr>
              <a:t>p</a:t>
            </a:r>
            <a:r>
              <a:rPr lang="en-US" sz="1000" dirty="0">
                <a:latin typeface="+mn-lt"/>
              </a:rPr>
              <a:t> &lt; 0.05,” and “nonsignificant” survive, whether expressed in words, by asterisks in a table, or in some other way”</a:t>
            </a:r>
            <a:br>
              <a:rPr lang="en-US" sz="1000" dirty="0">
                <a:latin typeface="+mn-lt"/>
              </a:rPr>
            </a:br>
            <a:r>
              <a:rPr lang="en-US" sz="1000" dirty="0">
                <a:latin typeface="+mn-lt"/>
              </a:rPr>
              <a:t>Source: </a:t>
            </a:r>
            <a:r>
              <a:rPr lang="en-US" sz="1000" i="1" dirty="0">
                <a:latin typeface="+mn-lt"/>
              </a:rPr>
              <a:t>The American Statistician</a:t>
            </a:r>
            <a:r>
              <a:rPr lang="en-US" sz="1000" dirty="0">
                <a:latin typeface="+mn-lt"/>
              </a:rPr>
              <a:t>, 2019. Special issue -- Statistical Inference in the 21st Century: A World Beyond p &lt; 0.05. From Editorial  (Wasserstein et al).</a:t>
            </a:r>
            <a:br>
              <a:rPr lang="en-US" sz="1000" dirty="0">
                <a:latin typeface="+mn-lt"/>
              </a:rPr>
            </a:br>
            <a:r>
              <a:rPr lang="en-US" sz="1000" dirty="0">
                <a:latin typeface="+mn-lt"/>
              </a:rPr>
              <a:t>Reflects thorough work: Editorial before 43 papers by many leading statisticians after 2-day symposium in 2017.</a:t>
            </a:r>
          </a:p>
          <a:p>
            <a:pPr marL="138149" indent="0" defTabSz="904250">
              <a:buNone/>
              <a:defRPr/>
            </a:pPr>
            <a:endParaRPr lang="en-US" sz="1000" dirty="0">
              <a:latin typeface="+mn-lt"/>
            </a:endParaRPr>
          </a:p>
          <a:p>
            <a:pPr marL="138149" indent="0">
              <a:buNone/>
            </a:pPr>
            <a:r>
              <a:rPr lang="en-US" sz="1000" b="1" dirty="0">
                <a:solidFill>
                  <a:srgbClr val="202122"/>
                </a:solidFill>
                <a:latin typeface="+mn-lt"/>
              </a:rPr>
              <a:t>More progress examples</a:t>
            </a:r>
          </a:p>
          <a:p>
            <a:pPr marL="138149" indent="0">
              <a:buNone/>
            </a:pPr>
            <a:r>
              <a:rPr lang="en-US" sz="1000" dirty="0">
                <a:latin typeface="+mn-lt"/>
              </a:rPr>
              <a:t>“Second, the Publication Manual of the American Psychological Association (APA) now recommends: “Wherever possible, base discussion and interpretation of results on point and interval estimates” (APA, 2010, p. 34).</a:t>
            </a:r>
          </a:p>
          <a:p>
            <a:pPr marL="138149" indent="0">
              <a:buNone/>
            </a:pPr>
            <a:r>
              <a:rPr lang="en-US" sz="1000" dirty="0">
                <a:latin typeface="+mn-lt"/>
              </a:rPr>
              <a:t>Cumming, Geoff. Understanding The New Statistics: Effect Sizes, Confidence Intervals, and Meta-Analysis (Multivariate Applications Series) . Taylor and Francis. Kindle Edition. </a:t>
            </a:r>
          </a:p>
          <a:p>
            <a:pPr marL="452125" indent="-313976">
              <a:buFont typeface="Arial" panose="020B0604020202020204" pitchFamily="34" charset="0"/>
              <a:buChar char="•"/>
            </a:pPr>
            <a:r>
              <a:rPr lang="en-US" sz="1000" dirty="0">
                <a:latin typeface="+mn-lt"/>
              </a:rPr>
              <a:t>APA manual used by 1000+ journals across disciplines.</a:t>
            </a:r>
          </a:p>
          <a:p>
            <a:pPr marL="138149" indent="0">
              <a:buNone/>
            </a:pPr>
            <a:r>
              <a:rPr lang="en-US" sz="1000" dirty="0">
                <a:highlight>
                  <a:srgbClr val="FFFF00"/>
                </a:highlight>
                <a:latin typeface="+mn-lt"/>
                <a:ea typeface="Calibri" panose="020F0502020204030204" pitchFamily="34" charset="0"/>
                <a:cs typeface="Times New Roman" panose="02020603050405020304" pitchFamily="18" charset="0"/>
              </a:rPr>
              <a:t>Cumming 2012, text introducing New Statistics</a:t>
            </a:r>
          </a:p>
          <a:p>
            <a:pPr marL="452125" indent="-313976"/>
            <a:r>
              <a:rPr lang="en-US" sz="1000" dirty="0">
                <a:highlight>
                  <a:srgbClr val="FFFF00"/>
                </a:highlight>
                <a:latin typeface="+mn-lt"/>
                <a:ea typeface="Calibri" panose="020F0502020204030204" pitchFamily="34" charset="0"/>
                <a:cs typeface="Times New Roman" panose="02020603050405020304" pitchFamily="18" charset="0"/>
              </a:rPr>
              <a:t>The main message of this book is that we should shift emphasis as much as possible from NHST to estimation, based on effect sizes and confidence intervals.”</a:t>
            </a:r>
          </a:p>
          <a:p>
            <a:pPr marL="452125" indent="-313976"/>
            <a:r>
              <a:rPr lang="en-US" sz="1000" dirty="0">
                <a:highlight>
                  <a:srgbClr val="FFFF00"/>
                </a:highlight>
                <a:latin typeface="+mn-lt"/>
                <a:ea typeface="Calibri" panose="020F0502020204030204" pitchFamily="34" charset="0"/>
                <a:cs typeface="Times New Roman" panose="02020603050405020304" pitchFamily="18" charset="0"/>
              </a:rPr>
              <a:t>NB. He still presents NHST, and hedges with “as much as possible”.</a:t>
            </a:r>
            <a:endParaRPr lang="en-US" sz="1000" dirty="0">
              <a:latin typeface="+mn-lt"/>
            </a:endParaRPr>
          </a:p>
        </p:txBody>
      </p:sp>
    </p:spTree>
    <p:extLst>
      <p:ext uri="{BB962C8B-B14F-4D97-AF65-F5344CB8AC3E}">
        <p14:creationId xmlns:p14="http://schemas.microsoft.com/office/powerpoint/2010/main" val="303705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49" indent="0">
              <a:buNone/>
            </a:pPr>
            <a:r>
              <a:rPr lang="en-NZ" sz="1000" dirty="0">
                <a:latin typeface="+mn-lt"/>
              </a:rPr>
              <a:t>CS: Cartoon suggests it was time to abandon “statistical significance”, </a:t>
            </a:r>
            <a:br>
              <a:rPr lang="en-NZ" sz="1000" dirty="0">
                <a:latin typeface="+mn-lt"/>
              </a:rPr>
            </a:br>
            <a:r>
              <a:rPr lang="en-NZ" sz="1000" dirty="0">
                <a:latin typeface="+mn-lt"/>
              </a:rPr>
              <a:t>chuck it into the ancient history museum with outmoded ideas like yellow bile &amp;  phlogiston.  </a:t>
            </a:r>
          </a:p>
          <a:p>
            <a:pPr marL="138149" indent="0">
              <a:buNone/>
            </a:pPr>
            <a:r>
              <a:rPr lang="en-NZ" sz="1000" dirty="0">
                <a:latin typeface="+mn-lt"/>
              </a:rPr>
              <a:t>It was in </a:t>
            </a:r>
            <a:r>
              <a:rPr lang="en-NZ" sz="1000" i="1" dirty="0">
                <a:latin typeface="+mn-lt"/>
              </a:rPr>
              <a:t>Nature</a:t>
            </a:r>
            <a:r>
              <a:rPr lang="en-NZ" sz="1000" dirty="0">
                <a:latin typeface="+mn-lt"/>
              </a:rPr>
              <a:t>, the very prominent science journal. With 800 signatories.</a:t>
            </a:r>
          </a:p>
          <a:p>
            <a:pPr marL="138149" indent="0">
              <a:buNone/>
            </a:pPr>
            <a:endParaRPr lang="en-NZ" sz="1000" dirty="0">
              <a:latin typeface="+mn-lt"/>
            </a:endParaRPr>
          </a:p>
          <a:p>
            <a:pPr marL="138149" indent="0">
              <a:buNone/>
            </a:pPr>
            <a:r>
              <a:rPr lang="en-NZ" sz="1000" dirty="0">
                <a:latin typeface="+mn-lt"/>
              </a:rPr>
              <a:t>But we didn’t see impact in evaluation of this. </a:t>
            </a:r>
          </a:p>
          <a:p>
            <a:pPr marL="138149" indent="0">
              <a:buNone/>
            </a:pPr>
            <a:r>
              <a:rPr lang="en-NZ" sz="1000" dirty="0">
                <a:latin typeface="+mn-lt"/>
              </a:rPr>
              <a:t>Did you? Keen to hear if you did, in discussion part of the session.</a:t>
            </a:r>
          </a:p>
          <a:p>
            <a:pPr marL="75354" indent="0">
              <a:buNone/>
            </a:pPr>
            <a:endParaRPr lang="en-NZ" sz="1000" dirty="0">
              <a:latin typeface="+mn-lt"/>
            </a:endParaRPr>
          </a:p>
          <a:p>
            <a:pPr marL="138149" indent="0">
              <a:lnSpc>
                <a:spcPct val="115000"/>
              </a:lnSpc>
              <a:buNone/>
            </a:pPr>
            <a:r>
              <a:rPr lang="en-GB" sz="1000" dirty="0">
                <a:latin typeface="+mn-lt"/>
                <a:ea typeface="Arial" panose="020B0604020202020204" pitchFamily="34" charset="0"/>
              </a:rPr>
              <a:t>Conference themes. This relates to Wallis and Futuna (Wallisian) saying.</a:t>
            </a:r>
            <a:endParaRPr lang="en-NZ" sz="1000" dirty="0">
              <a:latin typeface="+mn-lt"/>
              <a:ea typeface="Arial" panose="020B0604020202020204" pitchFamily="34" charset="0"/>
            </a:endParaRPr>
          </a:p>
          <a:p>
            <a:pPr>
              <a:lnSpc>
                <a:spcPct val="115000"/>
              </a:lnSpc>
            </a:pPr>
            <a:r>
              <a:rPr lang="en-GB" sz="1000" dirty="0">
                <a:latin typeface="+mn-lt"/>
                <a:ea typeface="Arial" panose="020B0604020202020204" pitchFamily="34" charset="0"/>
              </a:rPr>
              <a:t>Ka </a:t>
            </a:r>
            <a:r>
              <a:rPr lang="en-GB" sz="1000" dirty="0" err="1">
                <a:latin typeface="+mn-lt"/>
                <a:ea typeface="Arial" panose="020B0604020202020204" pitchFamily="34" charset="0"/>
              </a:rPr>
              <a:t>tā</a:t>
            </a:r>
            <a:r>
              <a:rPr lang="en-GB" sz="1000" dirty="0">
                <a:latin typeface="+mn-lt"/>
                <a:ea typeface="Arial" panose="020B0604020202020204" pitchFamily="34" charset="0"/>
              </a:rPr>
              <a:t> </a:t>
            </a:r>
            <a:r>
              <a:rPr lang="en-GB" sz="1000" dirty="0" err="1">
                <a:latin typeface="+mn-lt"/>
                <a:ea typeface="Arial" panose="020B0604020202020204" pitchFamily="34" charset="0"/>
              </a:rPr>
              <a:t>te</a:t>
            </a:r>
            <a:r>
              <a:rPr lang="en-GB" sz="1000" dirty="0">
                <a:latin typeface="+mn-lt"/>
                <a:ea typeface="Arial" panose="020B0604020202020204" pitchFamily="34" charset="0"/>
              </a:rPr>
              <a:t> </a:t>
            </a:r>
            <a:r>
              <a:rPr lang="en-GB" sz="1000" dirty="0" err="1">
                <a:latin typeface="+mn-lt"/>
                <a:ea typeface="Arial" panose="020B0604020202020204" pitchFamily="34" charset="0"/>
              </a:rPr>
              <a:t>fala</a:t>
            </a:r>
            <a:r>
              <a:rPr lang="en-GB" sz="1000" dirty="0">
                <a:latin typeface="+mn-lt"/>
                <a:ea typeface="Arial" panose="020B0604020202020204" pitchFamily="34" charset="0"/>
              </a:rPr>
              <a:t> pea </a:t>
            </a:r>
            <a:r>
              <a:rPr lang="en-GB" sz="1000" dirty="0" err="1">
                <a:latin typeface="+mn-lt"/>
                <a:ea typeface="Arial" panose="020B0604020202020204" pitchFamily="34" charset="0"/>
              </a:rPr>
              <a:t>tu‘u</a:t>
            </a:r>
            <a:r>
              <a:rPr lang="en-GB" sz="1000" dirty="0">
                <a:latin typeface="+mn-lt"/>
                <a:ea typeface="Arial" panose="020B0604020202020204" pitchFamily="34" charset="0"/>
              </a:rPr>
              <a:t> o </a:t>
            </a:r>
            <a:r>
              <a:rPr lang="en-GB" sz="1000" dirty="0" err="1">
                <a:latin typeface="+mn-lt"/>
                <a:ea typeface="Arial" panose="020B0604020202020204" pitchFamily="34" charset="0"/>
              </a:rPr>
              <a:t>me‘e</a:t>
            </a:r>
            <a:r>
              <a:rPr lang="en-GB" sz="1000" dirty="0">
                <a:latin typeface="+mn-lt"/>
                <a:ea typeface="Arial" panose="020B0604020202020204" pitchFamily="34" charset="0"/>
              </a:rPr>
              <a:t>.</a:t>
            </a:r>
            <a:endParaRPr lang="en-NZ" sz="1000" dirty="0">
              <a:latin typeface="+mn-lt"/>
              <a:ea typeface="Arial" panose="020B0604020202020204" pitchFamily="34" charset="0"/>
            </a:endParaRPr>
          </a:p>
          <a:p>
            <a:pPr>
              <a:lnSpc>
                <a:spcPct val="115000"/>
              </a:lnSpc>
            </a:pPr>
            <a:r>
              <a:rPr lang="en-GB" sz="1000" dirty="0">
                <a:latin typeface="+mn-lt"/>
                <a:ea typeface="Arial" panose="020B0604020202020204" pitchFamily="34" charset="0"/>
              </a:rPr>
              <a:t>When you hear the beat, get up and dance</a:t>
            </a:r>
          </a:p>
          <a:p>
            <a:pPr marL="138149" indent="0">
              <a:lnSpc>
                <a:spcPct val="115000"/>
              </a:lnSpc>
              <a:buNone/>
            </a:pPr>
            <a:r>
              <a:rPr lang="en-GB" sz="1000" dirty="0">
                <a:latin typeface="+mn-lt"/>
                <a:ea typeface="Arial" panose="020B0604020202020204" pitchFamily="34" charset="0"/>
              </a:rPr>
              <a:t>We think that evaluation missed hearing ‘the beat’ of this change in 2019. </a:t>
            </a:r>
            <a:br>
              <a:rPr lang="en-GB" sz="1000" dirty="0">
                <a:latin typeface="+mn-lt"/>
                <a:ea typeface="Arial" panose="020B0604020202020204" pitchFamily="34" charset="0"/>
              </a:rPr>
            </a:br>
            <a:r>
              <a:rPr lang="en-GB" sz="1000" dirty="0">
                <a:latin typeface="+mn-lt"/>
                <a:ea typeface="Arial" panose="020B0604020202020204" pitchFamily="34" charset="0"/>
              </a:rPr>
              <a:t>Eval missed joining the ‘dance’ then, and earlier. </a:t>
            </a:r>
            <a:endParaRPr lang="en-NZ" sz="1000" dirty="0">
              <a:latin typeface="+mn-lt"/>
              <a:ea typeface="Arial" panose="020B0604020202020204" pitchFamily="34" charset="0"/>
            </a:endParaRPr>
          </a:p>
          <a:p>
            <a:pPr marL="75354" indent="0">
              <a:buNone/>
            </a:pPr>
            <a:endParaRPr lang="en-NZ" sz="1000" dirty="0">
              <a:latin typeface="+mn-lt"/>
            </a:endParaRPr>
          </a:p>
          <a:p>
            <a:pPr marL="138149" indent="0">
              <a:buNone/>
            </a:pPr>
            <a:r>
              <a:rPr lang="en-NZ" sz="1000" dirty="0">
                <a:latin typeface="+mn-lt"/>
              </a:rPr>
              <a:t>Full disclosure. 2 years later, the American Statistical Association did </a:t>
            </a:r>
            <a:r>
              <a:rPr lang="en-US" sz="1000" dirty="0">
                <a:solidFill>
                  <a:srgbClr val="202122"/>
                </a:solidFill>
                <a:latin typeface="+mn-lt"/>
              </a:rPr>
              <a:t>pullback from the </a:t>
            </a:r>
            <a:r>
              <a:rPr lang="en-US" sz="1000" dirty="0">
                <a:latin typeface="+mn-lt"/>
              </a:rPr>
              <a:t>2019 editorial recommending an outright ban on saying “stat sig”. They clarified that such a ban was not official ASA policy.</a:t>
            </a:r>
            <a:br>
              <a:rPr lang="en-US" sz="1000" dirty="0">
                <a:latin typeface="+mn-lt"/>
              </a:rPr>
            </a:br>
            <a:r>
              <a:rPr lang="en-US" sz="1000" dirty="0">
                <a:latin typeface="+mn-lt"/>
              </a:rPr>
              <a:t>Even so, the 2019 heading “Don’t say “Statistically Significant” and articles with it remain great warnings about trad stats.</a:t>
            </a:r>
            <a:br>
              <a:rPr lang="en-US" sz="1000" dirty="0">
                <a:latin typeface="+mn-lt"/>
              </a:rPr>
            </a:br>
            <a:endParaRPr lang="en-NZ" sz="1000" dirty="0">
              <a:latin typeface="+mn-lt"/>
            </a:endParaRPr>
          </a:p>
          <a:p>
            <a:pPr marL="138149" indent="0">
              <a:buNone/>
            </a:pPr>
            <a:r>
              <a:rPr lang="en-NZ" sz="1000" dirty="0">
                <a:latin typeface="+mn-lt"/>
              </a:rPr>
              <a:t>BACKGROUND Source of cartoon:   </a:t>
            </a:r>
            <a:r>
              <a:rPr lang="pt-BR" sz="1000" dirty="0">
                <a:latin typeface="+mn-lt"/>
              </a:rPr>
              <a:t>2 1 M A R C H  2 0 1 9 | VO L  5 6 7 | N AT U R E | 3 0 5</a:t>
            </a:r>
            <a:endParaRPr lang="en-NZ" sz="1000" dirty="0">
              <a:latin typeface="+mn-lt"/>
            </a:endParaRPr>
          </a:p>
          <a:p>
            <a:pPr marL="138149" indent="0">
              <a:buNone/>
            </a:pPr>
            <a:endParaRPr lang="en-NZ" sz="1000" dirty="0">
              <a:latin typeface="+mn-lt"/>
            </a:endParaRPr>
          </a:p>
          <a:p>
            <a:pPr marL="138149" indent="0">
              <a:buNone/>
            </a:pPr>
            <a:r>
              <a:rPr lang="en-US" sz="1000" dirty="0">
                <a:latin typeface="+mn-lt"/>
              </a:rPr>
              <a:t>2021 pullback “a 2019 editorial … might be mistakenly interpreted as official ASA policy. .. Purpose… to clarify that the use of </a:t>
            </a:r>
            <a:r>
              <a:rPr lang="en-US" sz="1000" i="1" dirty="0">
                <a:latin typeface="+mn-lt"/>
              </a:rPr>
              <a:t>p-</a:t>
            </a:r>
            <a:r>
              <a:rPr lang="en-US" sz="1000" dirty="0">
                <a:latin typeface="+mn-lt"/>
              </a:rPr>
              <a:t>values and significance testing, properly applied and interpreted, are important tools that </a:t>
            </a:r>
            <a:r>
              <a:rPr lang="en-US" sz="1000" b="1" dirty="0">
                <a:solidFill>
                  <a:schemeClr val="accent4"/>
                </a:solidFill>
                <a:latin typeface="+mn-lt"/>
              </a:rPr>
              <a:t>should not be abandoned </a:t>
            </a:r>
            <a:r>
              <a:rPr lang="en-US" sz="1000" dirty="0">
                <a:latin typeface="+mn-lt"/>
              </a:rPr>
              <a:t>[emphasis added]” </a:t>
            </a:r>
            <a:r>
              <a:rPr lang="en-US" sz="1000" i="1" dirty="0" err="1">
                <a:solidFill>
                  <a:schemeClr val="tx2">
                    <a:lumMod val="10000"/>
                  </a:schemeClr>
                </a:solidFill>
                <a:latin typeface="+mn-lt"/>
                <a:hlinkClick r:id="rId3">
                  <a:extLst>
                    <a:ext uri="{A12FA001-AC4F-418D-AE19-62706E023703}">
                      <ahyp:hlinkClr xmlns:ahyp="http://schemas.microsoft.com/office/drawing/2018/hyperlinkcolor" val="tx"/>
                    </a:ext>
                  </a:extLst>
                </a:hlinkClick>
              </a:rPr>
              <a:t>AmStatNews</a:t>
            </a:r>
            <a:r>
              <a:rPr lang="en-US" sz="1000" dirty="0">
                <a:solidFill>
                  <a:schemeClr val="tx2">
                    <a:lumMod val="10000"/>
                  </a:schemeClr>
                </a:solidFill>
                <a:latin typeface="+mn-lt"/>
              </a:rPr>
              <a:t>, the membership magazine of the American Statistical Assoc</a:t>
            </a:r>
            <a:endParaRPr lang="en-US" sz="1000" dirty="0">
              <a:solidFill>
                <a:srgbClr val="202122"/>
              </a:solidFill>
              <a:latin typeface="+mn-lt"/>
            </a:endParaRPr>
          </a:p>
          <a:p>
            <a:pPr marL="138149" indent="0">
              <a:buNone/>
            </a:pPr>
            <a:r>
              <a:rPr lang="en-US" sz="1000" dirty="0">
                <a:solidFill>
                  <a:schemeClr val="tx2">
                    <a:lumMod val="10000"/>
                  </a:schemeClr>
                </a:solidFill>
                <a:latin typeface="+mn-lt"/>
              </a:rPr>
              <a:t> (2021).</a:t>
            </a:r>
          </a:p>
          <a:p>
            <a:pPr marL="138149" indent="0">
              <a:buNone/>
            </a:pPr>
            <a:endParaRPr lang="en-NZ" dirty="0"/>
          </a:p>
        </p:txBody>
      </p:sp>
    </p:spTree>
    <p:extLst>
      <p:ext uri="{BB962C8B-B14F-4D97-AF65-F5344CB8AC3E}">
        <p14:creationId xmlns:p14="http://schemas.microsoft.com/office/powerpoint/2010/main" val="265778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220413"/>
            <a:ext cx="5445900" cy="1804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42145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7" name="Google Shape;27;p5"/>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045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p8"/>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1289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5680600" y="0"/>
            <a:ext cx="34632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dirty="0"/>
          </a:p>
        </p:txBody>
      </p:sp>
      <p:sp>
        <p:nvSpPr>
          <p:cNvPr id="15" name="Google Shape;15;p3"/>
          <p:cNvSpPr txBox="1">
            <a:spLocks noGrp="1"/>
          </p:cNvSpPr>
          <p:nvPr>
            <p:ph type="subTitle" idx="1"/>
          </p:nvPr>
        </p:nvSpPr>
        <p:spPr>
          <a:xfrm>
            <a:off x="6101100" y="2863389"/>
            <a:ext cx="2446500" cy="14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200"/>
              <a:buNone/>
              <a:defRPr sz="2200">
                <a:solidFill>
                  <a:schemeClr val="accent4"/>
                </a:solidFill>
              </a:defRPr>
            </a:lvl1pPr>
            <a:lvl2pPr lvl="1" rtl="0">
              <a:spcBef>
                <a:spcPts val="0"/>
              </a:spcBef>
              <a:spcAft>
                <a:spcPts val="0"/>
              </a:spcAft>
              <a:buClr>
                <a:schemeClr val="accent4"/>
              </a:buClr>
              <a:buSzPts val="2200"/>
              <a:buNone/>
              <a:defRPr sz="2200">
                <a:solidFill>
                  <a:schemeClr val="accent4"/>
                </a:solidFill>
              </a:defRPr>
            </a:lvl2pPr>
            <a:lvl3pPr lvl="2" rtl="0">
              <a:spcBef>
                <a:spcPts val="0"/>
              </a:spcBef>
              <a:spcAft>
                <a:spcPts val="0"/>
              </a:spcAft>
              <a:buClr>
                <a:schemeClr val="accent4"/>
              </a:buClr>
              <a:buSzPts val="2200"/>
              <a:buNone/>
              <a:defRPr sz="2200">
                <a:solidFill>
                  <a:schemeClr val="accent4"/>
                </a:solidFill>
              </a:defRPr>
            </a:lvl3pPr>
            <a:lvl4pPr lvl="3" rtl="0">
              <a:spcBef>
                <a:spcPts val="0"/>
              </a:spcBef>
              <a:spcAft>
                <a:spcPts val="0"/>
              </a:spcAft>
              <a:buClr>
                <a:schemeClr val="accent4"/>
              </a:buClr>
              <a:buSzPts val="2200"/>
              <a:buNone/>
              <a:defRPr sz="2200">
                <a:solidFill>
                  <a:schemeClr val="accent4"/>
                </a:solidFill>
              </a:defRPr>
            </a:lvl4pPr>
            <a:lvl5pPr lvl="4" rtl="0">
              <a:spcBef>
                <a:spcPts val="0"/>
              </a:spcBef>
              <a:spcAft>
                <a:spcPts val="0"/>
              </a:spcAft>
              <a:buClr>
                <a:schemeClr val="accent4"/>
              </a:buClr>
              <a:buSzPts val="2200"/>
              <a:buNone/>
              <a:defRPr sz="2200">
                <a:solidFill>
                  <a:schemeClr val="accent4"/>
                </a:solidFill>
              </a:defRPr>
            </a:lvl5pPr>
            <a:lvl6pPr lvl="5" rtl="0">
              <a:spcBef>
                <a:spcPts val="0"/>
              </a:spcBef>
              <a:spcAft>
                <a:spcPts val="0"/>
              </a:spcAft>
              <a:buClr>
                <a:schemeClr val="accent4"/>
              </a:buClr>
              <a:buSzPts val="2200"/>
              <a:buNone/>
              <a:defRPr sz="2200">
                <a:solidFill>
                  <a:schemeClr val="accent4"/>
                </a:solidFill>
              </a:defRPr>
            </a:lvl6pPr>
            <a:lvl7pPr lvl="6" rtl="0">
              <a:spcBef>
                <a:spcPts val="0"/>
              </a:spcBef>
              <a:spcAft>
                <a:spcPts val="0"/>
              </a:spcAft>
              <a:buClr>
                <a:schemeClr val="accent4"/>
              </a:buClr>
              <a:buSzPts val="2200"/>
              <a:buNone/>
              <a:defRPr sz="2200">
                <a:solidFill>
                  <a:schemeClr val="accent4"/>
                </a:solidFill>
              </a:defRPr>
            </a:lvl7pPr>
            <a:lvl8pPr lvl="7" rtl="0">
              <a:spcBef>
                <a:spcPts val="0"/>
              </a:spcBef>
              <a:spcAft>
                <a:spcPts val="0"/>
              </a:spcAft>
              <a:buClr>
                <a:schemeClr val="accent4"/>
              </a:buClr>
              <a:buSzPts val="2200"/>
              <a:buNone/>
              <a:defRPr sz="2200">
                <a:solidFill>
                  <a:schemeClr val="accent4"/>
                </a:solidFill>
              </a:defRPr>
            </a:lvl8pPr>
            <a:lvl9pPr lvl="8" rtl="0">
              <a:spcBef>
                <a:spcPts val="0"/>
              </a:spcBef>
              <a:spcAft>
                <a:spcPts val="0"/>
              </a:spcAft>
              <a:buClr>
                <a:schemeClr val="accent4"/>
              </a:buClr>
              <a:buSzPts val="2200"/>
              <a:buNone/>
              <a:defRPr sz="2200">
                <a:solidFill>
                  <a:schemeClr val="accent4"/>
                </a:solidFill>
              </a:defRPr>
            </a:lvl9pPr>
          </a:lstStyle>
          <a:p>
            <a:endParaRPr/>
          </a:p>
        </p:txBody>
      </p:sp>
      <p:sp>
        <p:nvSpPr>
          <p:cNvPr id="16" name="Google Shape;16;p3"/>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715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27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a:p>
        </p:txBody>
      </p:sp>
      <p:sp>
        <p:nvSpPr>
          <p:cNvPr id="2" name="Title 1"/>
          <p:cNvSpPr>
            <a:spLocks noGrp="1"/>
          </p:cNvSpPr>
          <p:nvPr>
            <p:ph type="title"/>
          </p:nvPr>
        </p:nvSpPr>
        <p:spPr>
          <a:ln>
            <a:solidFill>
              <a:schemeClr val="bg1"/>
            </a:solidFill>
          </a:ln>
        </p:spPr>
        <p:txBody>
          <a:bodyPr/>
          <a:lstStyle>
            <a:lvl1pPr>
              <a:defRPr>
                <a:solidFill>
                  <a:srgbClr val="002060"/>
                </a:solidFill>
              </a:defRPr>
            </a:lvl1pPr>
          </a:lstStyle>
          <a:p>
            <a:r>
              <a:rPr lang="en-US" dirty="0"/>
              <a:t>Click to edit Master title style</a:t>
            </a:r>
            <a:endParaRPr lang="en-NZ" dirty="0"/>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27115570-0030-47DC-AC62-356C522A33F1}" type="datetime1">
              <a:rPr lang="en-NZ" smtClean="0"/>
              <a:t>1/11/2024</a:t>
            </a:fld>
            <a:endParaRPr lang="en-NZ"/>
          </a:p>
        </p:txBody>
      </p:sp>
      <p:sp>
        <p:nvSpPr>
          <p:cNvPr id="6" name="Footer Placeholder 5"/>
          <p:cNvSpPr>
            <a:spLocks noGrp="1"/>
          </p:cNvSpPr>
          <p:nvPr>
            <p:ph type="ftr" sz="quarter" idx="11"/>
          </p:nvPr>
        </p:nvSpPr>
        <p:spPr/>
        <p:txBody>
          <a:bodyPr/>
          <a:lstStyle>
            <a:lvl1pPr>
              <a:defRPr/>
            </a:lvl1pPr>
          </a:lstStyle>
          <a:p>
            <a:r>
              <a:rPr lang="en-NZ" dirty="0"/>
              <a:t>Blank</a:t>
            </a:r>
          </a:p>
        </p:txBody>
      </p:sp>
      <p:sp>
        <p:nvSpPr>
          <p:cNvPr id="7" name="Slide Number Placeholder 6"/>
          <p:cNvSpPr>
            <a:spLocks noGrp="1"/>
          </p:cNvSpPr>
          <p:nvPr>
            <p:ph type="sldNum" sz="quarter" idx="12"/>
          </p:nvPr>
        </p:nvSpPr>
        <p:spPr/>
        <p:txBody>
          <a:bodyPr/>
          <a:lstStyle/>
          <a:p>
            <a:fld id="{D2E15BEE-862B-4185-9761-42B7CE77D6C3}" type="slidenum">
              <a:rPr lang="en-NZ" smtClean="0"/>
              <a:pPr/>
              <a:t>‹#›</a:t>
            </a:fld>
            <a:endParaRPr lang="en-NZ"/>
          </a:p>
        </p:txBody>
      </p:sp>
      <p:sp>
        <p:nvSpPr>
          <p:cNvPr id="9" name="Google Shape;38;p7">
            <a:extLst>
              <a:ext uri="{FF2B5EF4-FFF2-40B4-BE49-F238E27FC236}">
                <a16:creationId xmlns:a16="http://schemas.microsoft.com/office/drawing/2014/main" id="{336461F0-96C8-1572-5693-0AB0292F086C}"/>
              </a:ext>
            </a:extLst>
          </p:cNvPr>
          <p:cNvSpPr/>
          <p:nvPr userDrawn="1"/>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26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body" idx="1"/>
          </p:nvPr>
        </p:nvSpPr>
        <p:spPr>
          <a:xfrm>
            <a:off x="691200" y="1393425"/>
            <a:ext cx="3767400" cy="2917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5500" y="1393425"/>
            <a:ext cx="3767400" cy="2917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27030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1pPr>
            <a:lvl2pPr marL="914400" lvl="1"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2pPr>
            <a:lvl3pPr marL="1371600" lvl="2"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3pPr>
            <a:lvl4pPr marL="1828800" lvl="3"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4pPr>
            <a:lvl5pPr marL="2286000" lvl="4"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5pPr>
            <a:lvl6pPr marL="2743200" lvl="5"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6pPr>
            <a:lvl7pPr marL="3200400" lvl="6"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7pPr>
            <a:lvl8pPr marL="3657600" lvl="7"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8pPr>
            <a:lvl9pPr marL="4114800" lvl="8"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9pPr>
          </a:lstStyle>
          <a:p>
            <a:endParaRPr dirty="0"/>
          </a:p>
        </p:txBody>
      </p:sp>
      <p:sp>
        <p:nvSpPr>
          <p:cNvPr id="8" name="Google Shape;8;p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lvl="0" algn="r">
              <a:buNone/>
              <a:defRPr sz="1200" b="1">
                <a:solidFill>
                  <a:schemeClr val="accent1"/>
                </a:solidFill>
                <a:latin typeface="Montserrat"/>
                <a:ea typeface="Montserrat"/>
                <a:cs typeface="Montserrat"/>
                <a:sym typeface="Montserrat"/>
              </a:defRPr>
            </a:lvl1pPr>
            <a:lvl2pPr lvl="1" algn="r">
              <a:buNone/>
              <a:defRPr sz="1200" b="1">
                <a:solidFill>
                  <a:schemeClr val="accent1"/>
                </a:solidFill>
                <a:latin typeface="Montserrat"/>
                <a:ea typeface="Montserrat"/>
                <a:cs typeface="Montserrat"/>
                <a:sym typeface="Montserrat"/>
              </a:defRPr>
            </a:lvl2pPr>
            <a:lvl3pPr lvl="2" algn="r">
              <a:buNone/>
              <a:defRPr sz="1200" b="1">
                <a:solidFill>
                  <a:schemeClr val="accent1"/>
                </a:solidFill>
                <a:latin typeface="Montserrat"/>
                <a:ea typeface="Montserrat"/>
                <a:cs typeface="Montserrat"/>
                <a:sym typeface="Montserrat"/>
              </a:defRPr>
            </a:lvl3pPr>
            <a:lvl4pPr lvl="3" algn="r">
              <a:buNone/>
              <a:defRPr sz="1200" b="1">
                <a:solidFill>
                  <a:schemeClr val="accent1"/>
                </a:solidFill>
                <a:latin typeface="Montserrat"/>
                <a:ea typeface="Montserrat"/>
                <a:cs typeface="Montserrat"/>
                <a:sym typeface="Montserrat"/>
              </a:defRPr>
            </a:lvl4pPr>
            <a:lvl5pPr lvl="4" algn="r">
              <a:buNone/>
              <a:defRPr sz="1200" b="1">
                <a:solidFill>
                  <a:schemeClr val="accent1"/>
                </a:solidFill>
                <a:latin typeface="Montserrat"/>
                <a:ea typeface="Montserrat"/>
                <a:cs typeface="Montserrat"/>
                <a:sym typeface="Montserrat"/>
              </a:defRPr>
            </a:lvl5pPr>
            <a:lvl6pPr lvl="5" algn="r">
              <a:buNone/>
              <a:defRPr sz="1200" b="1">
                <a:solidFill>
                  <a:schemeClr val="accent1"/>
                </a:solidFill>
                <a:latin typeface="Montserrat"/>
                <a:ea typeface="Montserrat"/>
                <a:cs typeface="Montserrat"/>
                <a:sym typeface="Montserrat"/>
              </a:defRPr>
            </a:lvl6pPr>
            <a:lvl7pPr lvl="6" algn="r">
              <a:buNone/>
              <a:defRPr sz="1200" b="1">
                <a:solidFill>
                  <a:schemeClr val="accent1"/>
                </a:solidFill>
                <a:latin typeface="Montserrat"/>
                <a:ea typeface="Montserrat"/>
                <a:cs typeface="Montserrat"/>
                <a:sym typeface="Montserrat"/>
              </a:defRPr>
            </a:lvl7pPr>
            <a:lvl8pPr lvl="7" algn="r">
              <a:buNone/>
              <a:defRPr sz="1200" b="1">
                <a:solidFill>
                  <a:schemeClr val="accent1"/>
                </a:solidFill>
                <a:latin typeface="Montserrat"/>
                <a:ea typeface="Montserrat"/>
                <a:cs typeface="Montserrat"/>
                <a:sym typeface="Montserrat"/>
              </a:defRPr>
            </a:lvl8pPr>
            <a:lvl9pPr lvl="8" algn="r">
              <a:buNone/>
              <a:defRPr sz="1200" b="1">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 id="2147483661" r:id="rId3"/>
    <p:sldLayoutId id="2147483663" r:id="rId4"/>
    <p:sldLayoutId id="2147483665" r:id="rId5"/>
    <p:sldLayoutId id="214748366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doi:%2010.3389/fpsyg.2018.02185"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sportnz.org.nz/media/3585/explaining-statistical-significance_2019.pdf" TargetMode="External"/><Relationship Id="rId4" Type="http://schemas.openxmlformats.org/officeDocument/2006/relationships/hyperlink" Target="https://minhealthnz.shinyapps.io/nz-health-survey-2021-22-annual-data-explorer/_w_9408d95b/#!/explore-indicato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psycnet.apa.org/doiLanding?doi=10.1037%2F0003-066X.49.12.997"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Replication_crisi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tandfonline.com/doi/full/10.1080/00031305.2019.1583913" TargetMode="External"/><Relationship Id="rId4" Type="http://schemas.openxmlformats.org/officeDocument/2006/relationships/hyperlink" Target="https://www.tandfonline.com/doi/full/10.1080/01973533.2015.101299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54B2-D69C-4063-86C9-50A5602F6970}"/>
              </a:ext>
            </a:extLst>
          </p:cNvPr>
          <p:cNvSpPr>
            <a:spLocks noGrp="1"/>
          </p:cNvSpPr>
          <p:nvPr>
            <p:ph type="ctrTitle"/>
          </p:nvPr>
        </p:nvSpPr>
        <p:spPr/>
        <p:txBody>
          <a:bodyPr/>
          <a:lstStyle/>
          <a:p>
            <a:br>
              <a:rPr lang="en-NZ" dirty="0"/>
            </a:br>
            <a:r>
              <a:rPr lang="en-US" sz="2400" dirty="0"/>
              <a:t>What’s this thing called “new statistics” and why might it be useful to me?</a:t>
            </a:r>
            <a:endParaRPr lang="en-NZ" sz="2400" dirty="0"/>
          </a:p>
        </p:txBody>
      </p:sp>
      <p:sp>
        <p:nvSpPr>
          <p:cNvPr id="3" name="Google Shape;138;p20">
            <a:extLst>
              <a:ext uri="{FF2B5EF4-FFF2-40B4-BE49-F238E27FC236}">
                <a16:creationId xmlns:a16="http://schemas.microsoft.com/office/drawing/2014/main" id="{E2F1CFE1-C9B6-4AA3-8A1E-F3D036C0142E}"/>
              </a:ext>
            </a:extLst>
          </p:cNvPr>
          <p:cNvSpPr txBox="1">
            <a:spLocks/>
          </p:cNvSpPr>
          <p:nvPr/>
        </p:nvSpPr>
        <p:spPr>
          <a:xfrm>
            <a:off x="2686640" y="2213674"/>
            <a:ext cx="5771585" cy="2886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600"/>
              </a:spcBef>
            </a:pPr>
            <a:r>
              <a:rPr lang="en-NZ" sz="1600" dirty="0">
                <a:solidFill>
                  <a:schemeClr val="dk1"/>
                </a:solidFill>
                <a:latin typeface="Montserrat"/>
                <a:sym typeface="Montserrat"/>
              </a:rPr>
              <a:t>Charles Sullivan &amp; Judy Oakden </a:t>
            </a:r>
            <a:br>
              <a:rPr lang="en-NZ" sz="1600" dirty="0">
                <a:solidFill>
                  <a:schemeClr val="dk1"/>
                </a:solidFill>
                <a:latin typeface="Montserrat"/>
                <a:sym typeface="Montserrat"/>
              </a:rPr>
            </a:br>
            <a:endParaRPr lang="en-NZ" sz="1600" dirty="0">
              <a:solidFill>
                <a:schemeClr val="dk1"/>
              </a:solidFill>
              <a:latin typeface="Montserrat"/>
              <a:sym typeface="Montserrat"/>
            </a:endParaRPr>
          </a:p>
        </p:txBody>
      </p:sp>
      <p:sp>
        <p:nvSpPr>
          <p:cNvPr id="4" name="Rectangle 3">
            <a:extLst>
              <a:ext uri="{FF2B5EF4-FFF2-40B4-BE49-F238E27FC236}">
                <a16:creationId xmlns:a16="http://schemas.microsoft.com/office/drawing/2014/main" id="{490680A3-258F-496D-84A7-E5C3D8B9BA9F}"/>
              </a:ext>
            </a:extLst>
          </p:cNvPr>
          <p:cNvSpPr/>
          <p:nvPr/>
        </p:nvSpPr>
        <p:spPr>
          <a:xfrm>
            <a:off x="-7358" y="0"/>
            <a:ext cx="2207941" cy="51435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Z"/>
          </a:p>
        </p:txBody>
      </p:sp>
      <p:sp>
        <p:nvSpPr>
          <p:cNvPr id="6" name="TextBox 5">
            <a:extLst>
              <a:ext uri="{FF2B5EF4-FFF2-40B4-BE49-F238E27FC236}">
                <a16:creationId xmlns:a16="http://schemas.microsoft.com/office/drawing/2014/main" id="{7A0F94A8-4E3E-F7A0-C898-ADBCD495123F}"/>
              </a:ext>
            </a:extLst>
          </p:cNvPr>
          <p:cNvSpPr txBox="1"/>
          <p:nvPr/>
        </p:nvSpPr>
        <p:spPr>
          <a:xfrm>
            <a:off x="0" y="4558725"/>
            <a:ext cx="2301182" cy="584775"/>
          </a:xfrm>
          <a:prstGeom prst="rect">
            <a:avLst/>
          </a:prstGeom>
          <a:noFill/>
        </p:spPr>
        <p:txBody>
          <a:bodyPr wrap="square">
            <a:spAutoFit/>
          </a:bodyPr>
          <a:lstStyle/>
          <a:p>
            <a:r>
              <a:rPr lang="en-NZ" sz="1600" b="1" dirty="0">
                <a:solidFill>
                  <a:schemeClr val="accent5">
                    <a:lumMod val="50000"/>
                  </a:schemeClr>
                </a:solidFill>
                <a:latin typeface="Montserrat SemiBold" panose="020B0604020202020204" pitchFamily="2" charset="0"/>
              </a:rPr>
              <a:t>ANZEA conference</a:t>
            </a:r>
          </a:p>
          <a:p>
            <a:r>
              <a:rPr lang="en-NZ" sz="1600" b="1" dirty="0">
                <a:solidFill>
                  <a:schemeClr val="accent5">
                    <a:lumMod val="50000"/>
                  </a:schemeClr>
                </a:solidFill>
                <a:latin typeface="Montserrat SemiBold" panose="020B0604020202020204" pitchFamily="2" charset="0"/>
              </a:rPr>
              <a:t>November 2024</a:t>
            </a:r>
          </a:p>
        </p:txBody>
      </p:sp>
    </p:spTree>
    <p:extLst>
      <p:ext uri="{BB962C8B-B14F-4D97-AF65-F5344CB8AC3E}">
        <p14:creationId xmlns:p14="http://schemas.microsoft.com/office/powerpoint/2010/main" val="27390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9600" dirty="0">
                <a:solidFill>
                  <a:schemeClr val="bg2"/>
                </a:solidFill>
              </a:rPr>
              <a:t>1.</a:t>
            </a:r>
            <a:endParaRPr sz="9600" dirty="0">
              <a:solidFill>
                <a:schemeClr val="bg2"/>
              </a:solidFill>
            </a:endParaRPr>
          </a:p>
          <a:p>
            <a:pPr marL="0" lvl="0" indent="0" algn="l" rtl="0">
              <a:spcBef>
                <a:spcPts val="0"/>
              </a:spcBef>
              <a:spcAft>
                <a:spcPts val="0"/>
              </a:spcAft>
              <a:buNone/>
            </a:pPr>
            <a:r>
              <a:rPr lang="en-NZ" dirty="0"/>
              <a:t>What’s ‘the </a:t>
            </a:r>
            <a:br>
              <a:rPr lang="en-NZ" dirty="0"/>
            </a:br>
            <a:r>
              <a:rPr lang="en-NZ" dirty="0"/>
              <a:t>new statistics’?</a:t>
            </a:r>
            <a:endParaRPr dirty="0"/>
          </a:p>
        </p:txBody>
      </p:sp>
      <p:sp>
        <p:nvSpPr>
          <p:cNvPr id="87" name="Google Shape;87;p14"/>
          <p:cNvSpPr txBox="1">
            <a:spLocks noGrp="1"/>
          </p:cNvSpPr>
          <p:nvPr>
            <p:ph type="subTitle" idx="1"/>
          </p:nvPr>
        </p:nvSpPr>
        <p:spPr>
          <a:xfrm>
            <a:off x="6101100" y="2863389"/>
            <a:ext cx="2446500" cy="14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NZ" dirty="0"/>
              <a:t> </a:t>
            </a:r>
            <a:endParaRPr dirty="0"/>
          </a:p>
        </p:txBody>
      </p:sp>
      <p:sp>
        <p:nvSpPr>
          <p:cNvPr id="88" name="Google Shape;88;p14"/>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F529-7688-51FB-9127-E85A4B48A413}"/>
              </a:ext>
            </a:extLst>
          </p:cNvPr>
          <p:cNvSpPr>
            <a:spLocks noGrp="1"/>
          </p:cNvSpPr>
          <p:nvPr>
            <p:ph type="title"/>
          </p:nvPr>
        </p:nvSpPr>
        <p:spPr/>
        <p:txBody>
          <a:bodyPr/>
          <a:lstStyle/>
          <a:p>
            <a:r>
              <a:rPr lang="en-NZ" dirty="0"/>
              <a:t>New stats resources</a:t>
            </a:r>
          </a:p>
        </p:txBody>
      </p:sp>
      <p:sp>
        <p:nvSpPr>
          <p:cNvPr id="3" name="Text Placeholder 2">
            <a:extLst>
              <a:ext uri="{FF2B5EF4-FFF2-40B4-BE49-F238E27FC236}">
                <a16:creationId xmlns:a16="http://schemas.microsoft.com/office/drawing/2014/main" id="{E597BD84-EC16-F61B-BA20-93F345258E70}"/>
              </a:ext>
            </a:extLst>
          </p:cNvPr>
          <p:cNvSpPr>
            <a:spLocks noGrp="1"/>
          </p:cNvSpPr>
          <p:nvPr>
            <p:ph type="body" idx="1"/>
          </p:nvPr>
        </p:nvSpPr>
        <p:spPr>
          <a:xfrm>
            <a:off x="691199" y="1511100"/>
            <a:ext cx="5118585" cy="2868900"/>
          </a:xfrm>
        </p:spPr>
        <p:txBody>
          <a:bodyPr/>
          <a:lstStyle/>
          <a:p>
            <a:r>
              <a:rPr lang="en-NZ" dirty="0"/>
              <a:t>thenewstatistics.com</a:t>
            </a:r>
          </a:p>
          <a:p>
            <a:r>
              <a:rPr lang="en-US" i="1" dirty="0"/>
              <a:t>Introduction to the New Statistics </a:t>
            </a:r>
            <a:r>
              <a:rPr lang="en-US" dirty="0"/>
              <a:t>(2</a:t>
            </a:r>
            <a:r>
              <a:rPr lang="en-US" baseline="30000" dirty="0"/>
              <a:t>nd</a:t>
            </a:r>
            <a:r>
              <a:rPr lang="en-US" dirty="0"/>
              <a:t> ed). G Cumming &amp; R Calin-</a:t>
            </a:r>
            <a:r>
              <a:rPr lang="en-US" dirty="0" err="1"/>
              <a:t>Jageman</a:t>
            </a:r>
            <a:r>
              <a:rPr lang="en-US" dirty="0"/>
              <a:t>, (2024)</a:t>
            </a:r>
            <a:endParaRPr lang="en-NZ" dirty="0"/>
          </a:p>
        </p:txBody>
      </p:sp>
      <p:sp>
        <p:nvSpPr>
          <p:cNvPr id="4" name="Slide Number Placeholder 3">
            <a:extLst>
              <a:ext uri="{FF2B5EF4-FFF2-40B4-BE49-F238E27FC236}">
                <a16:creationId xmlns:a16="http://schemas.microsoft.com/office/drawing/2014/main" id="{0EB02E7A-943D-E5F3-5934-27507EB15D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a:extLst>
              <a:ext uri="{FF2B5EF4-FFF2-40B4-BE49-F238E27FC236}">
                <a16:creationId xmlns:a16="http://schemas.microsoft.com/office/drawing/2014/main" id="{AA233D07-8BE9-B1D4-1F1C-4618DB2A2CB4}"/>
              </a:ext>
            </a:extLst>
          </p:cNvPr>
          <p:cNvPicPr>
            <a:picLocks noChangeAspect="1"/>
          </p:cNvPicPr>
          <p:nvPr/>
        </p:nvPicPr>
        <p:blipFill>
          <a:blip r:embed="rId3"/>
          <a:stretch>
            <a:fillRect/>
          </a:stretch>
        </p:blipFill>
        <p:spPr>
          <a:xfrm>
            <a:off x="5809785" y="0"/>
            <a:ext cx="3334215" cy="4744112"/>
          </a:xfrm>
          <a:prstGeom prst="rect">
            <a:avLst/>
          </a:prstGeom>
        </p:spPr>
      </p:pic>
    </p:spTree>
    <p:extLst>
      <p:ext uri="{BB962C8B-B14F-4D97-AF65-F5344CB8AC3E}">
        <p14:creationId xmlns:p14="http://schemas.microsoft.com/office/powerpoint/2010/main" val="318666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245A-4D93-25C7-8DC8-DD7CB203AF2A}"/>
              </a:ext>
            </a:extLst>
          </p:cNvPr>
          <p:cNvSpPr>
            <a:spLocks noGrp="1"/>
          </p:cNvSpPr>
          <p:nvPr>
            <p:ph type="title"/>
          </p:nvPr>
        </p:nvSpPr>
        <p:spPr/>
        <p:txBody>
          <a:bodyPr/>
          <a:lstStyle/>
          <a:p>
            <a:r>
              <a:rPr lang="en-NZ" dirty="0"/>
              <a:t>In brief</a:t>
            </a:r>
          </a:p>
        </p:txBody>
      </p:sp>
      <p:sp>
        <p:nvSpPr>
          <p:cNvPr id="3" name="Text Placeholder 2">
            <a:extLst>
              <a:ext uri="{FF2B5EF4-FFF2-40B4-BE49-F238E27FC236}">
                <a16:creationId xmlns:a16="http://schemas.microsoft.com/office/drawing/2014/main" id="{F673B081-7CFB-09D0-EE8E-500EF8A3BC2B}"/>
              </a:ext>
            </a:extLst>
          </p:cNvPr>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Use “effect sizes, confidence intervals, and meta-analysis—to avoid problems associated with null-hypothesis significance testing” </a:t>
            </a:r>
            <a:endParaRPr lang="en-NZ" dirty="0"/>
          </a:p>
        </p:txBody>
      </p:sp>
      <p:sp>
        <p:nvSpPr>
          <p:cNvPr id="4" name="Text Placeholder 3">
            <a:extLst>
              <a:ext uri="{FF2B5EF4-FFF2-40B4-BE49-F238E27FC236}">
                <a16:creationId xmlns:a16="http://schemas.microsoft.com/office/drawing/2014/main" id="{5B4137ED-5C1F-F9A4-7E5F-FDCA9FC6BD0F}"/>
              </a:ext>
            </a:extLst>
          </p:cNvPr>
          <p:cNvSpPr>
            <a:spLocks noGrp="1"/>
          </p:cNvSpPr>
          <p:nvPr>
            <p:ph type="body" idx="2"/>
          </p:nvPr>
        </p:nvSpPr>
        <p:spPr/>
        <p:txBody>
          <a:bodyPr/>
          <a:lstStyle/>
          <a:p>
            <a:pPr marL="101600" indent="0">
              <a:buNone/>
            </a:pPr>
            <a:r>
              <a:rPr lang="en-US" b="1" dirty="0">
                <a:solidFill>
                  <a:schemeClr val="accent1"/>
                </a:solidFill>
                <a:effectLst/>
                <a:latin typeface="Arial" panose="020B0604020202020204" pitchFamily="34" charset="0"/>
                <a:ea typeface="Arial" panose="020B0604020202020204" pitchFamily="34" charset="0"/>
              </a:rPr>
              <a:t>Relax!</a:t>
            </a:r>
          </a:p>
          <a:p>
            <a:r>
              <a:rPr lang="en-US" sz="1800" dirty="0">
                <a:solidFill>
                  <a:schemeClr val="accent1"/>
                </a:solidFill>
                <a:effectLst/>
                <a:latin typeface="Arial" panose="020B0604020202020204" pitchFamily="34" charset="0"/>
                <a:ea typeface="Arial" panose="020B0604020202020204" pitchFamily="34" charset="0"/>
              </a:rPr>
              <a:t>The statistics (confidence intervals, effect sizes &amp; meta-analysis) </a:t>
            </a:r>
            <a:r>
              <a:rPr lang="en-US" sz="1800" b="1" dirty="0">
                <a:solidFill>
                  <a:schemeClr val="accent1"/>
                </a:solidFill>
                <a:effectLst/>
                <a:latin typeface="Arial" panose="020B0604020202020204" pitchFamily="34" charset="0"/>
                <a:ea typeface="Arial" panose="020B0604020202020204" pitchFamily="34" charset="0"/>
              </a:rPr>
              <a:t>not new</a:t>
            </a:r>
            <a:r>
              <a:rPr lang="en-US" sz="1800" dirty="0">
                <a:solidFill>
                  <a:schemeClr val="accent1"/>
                </a:solidFill>
                <a:effectLst/>
                <a:latin typeface="Arial" panose="020B0604020202020204" pitchFamily="34" charset="0"/>
                <a:ea typeface="Arial" panose="020B0604020202020204" pitchFamily="34" charset="0"/>
              </a:rPr>
              <a:t>. But using them as </a:t>
            </a:r>
            <a:r>
              <a:rPr lang="en-US" sz="1800" b="1" dirty="0">
                <a:solidFill>
                  <a:schemeClr val="accent1"/>
                </a:solidFill>
                <a:effectLst/>
                <a:latin typeface="Arial" panose="020B0604020202020204" pitchFamily="34" charset="0"/>
                <a:ea typeface="Arial" panose="020B0604020202020204" pitchFamily="34" charset="0"/>
              </a:rPr>
              <a:t>main way </a:t>
            </a:r>
            <a:r>
              <a:rPr lang="en-US" sz="1800" dirty="0">
                <a:solidFill>
                  <a:schemeClr val="accent1"/>
                </a:solidFill>
                <a:effectLst/>
                <a:latin typeface="Arial" panose="020B0604020202020204" pitchFamily="34" charset="0"/>
                <a:ea typeface="Arial" panose="020B0604020202020204" pitchFamily="34" charset="0"/>
              </a:rPr>
              <a:t>to analyze data is. </a:t>
            </a:r>
          </a:p>
          <a:p>
            <a:r>
              <a:rPr lang="en-US" sz="1800" dirty="0">
                <a:solidFill>
                  <a:schemeClr val="accent1"/>
                </a:solidFill>
                <a:latin typeface="Arial" panose="020B0604020202020204" pitchFamily="34" charset="0"/>
                <a:ea typeface="Arial" panose="020B0604020202020204" pitchFamily="34" charset="0"/>
              </a:rPr>
              <a:t>DIY learning feasible -- materials on previous slide.</a:t>
            </a:r>
            <a:endParaRPr lang="en-US" sz="1800" dirty="0">
              <a:solidFill>
                <a:schemeClr val="accent1"/>
              </a:solidFill>
              <a:effectLst/>
              <a:latin typeface="Arial" panose="020B0604020202020204" pitchFamily="34" charset="0"/>
              <a:ea typeface="Arial" panose="020B0604020202020204" pitchFamily="34" charset="0"/>
            </a:endParaRPr>
          </a:p>
        </p:txBody>
      </p:sp>
      <p:sp>
        <p:nvSpPr>
          <p:cNvPr id="5" name="Slide Number Placeholder 4">
            <a:extLst>
              <a:ext uri="{FF2B5EF4-FFF2-40B4-BE49-F238E27FC236}">
                <a16:creationId xmlns:a16="http://schemas.microsoft.com/office/drawing/2014/main" id="{A09253D3-42B3-0D60-6938-9611D34E90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1571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9600" dirty="0">
                <a:solidFill>
                  <a:schemeClr val="bg2"/>
                </a:solidFill>
              </a:rPr>
              <a:t>1a.</a:t>
            </a:r>
            <a:endParaRPr sz="9600" dirty="0">
              <a:solidFill>
                <a:schemeClr val="bg2"/>
              </a:solidFill>
            </a:endParaRPr>
          </a:p>
          <a:p>
            <a:pPr marL="0" lvl="0" indent="0" algn="r" rtl="0">
              <a:spcBef>
                <a:spcPts val="0"/>
              </a:spcBef>
              <a:spcAft>
                <a:spcPts val="0"/>
              </a:spcAft>
              <a:buNone/>
            </a:pPr>
            <a:r>
              <a:rPr lang="en-US" dirty="0"/>
              <a:t>Yay for confidence intervals</a:t>
            </a:r>
            <a:endParaRPr dirty="0"/>
          </a:p>
        </p:txBody>
      </p:sp>
      <p:sp>
        <p:nvSpPr>
          <p:cNvPr id="87" name="Google Shape;87;p14"/>
          <p:cNvSpPr txBox="1">
            <a:spLocks noGrp="1"/>
          </p:cNvSpPr>
          <p:nvPr>
            <p:ph type="subTitle" idx="1"/>
          </p:nvPr>
        </p:nvSpPr>
        <p:spPr>
          <a:xfrm>
            <a:off x="6101100" y="2863389"/>
            <a:ext cx="2446500" cy="1432800"/>
          </a:xfrm>
          <a:prstGeom prst="rect">
            <a:avLst/>
          </a:prstGeom>
        </p:spPr>
        <p:txBody>
          <a:bodyPr spcFirstLastPara="1" wrap="square" lIns="91425" tIns="91425" rIns="91425" bIns="91425" anchor="b" anchorCtr="0">
            <a:noAutofit/>
          </a:bodyPr>
          <a:lstStyle/>
          <a:p>
            <a:pPr marL="76200" indent="0"/>
            <a:r>
              <a:rPr lang="en-US" dirty="0"/>
              <a:t>Down with rejecting the null hypothesis, </a:t>
            </a:r>
            <a:r>
              <a:rPr lang="en-US" i="1" dirty="0"/>
              <a:t>p&lt;</a:t>
            </a:r>
            <a:r>
              <a:rPr lang="en-US" dirty="0"/>
              <a:t>.05</a:t>
            </a:r>
          </a:p>
        </p:txBody>
      </p:sp>
      <p:sp>
        <p:nvSpPr>
          <p:cNvPr id="88" name="Google Shape;88;p14"/>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1AF3-62E7-33DF-4397-107E4D84AF24}"/>
              </a:ext>
            </a:extLst>
          </p:cNvPr>
          <p:cNvSpPr>
            <a:spLocks noGrp="1"/>
          </p:cNvSpPr>
          <p:nvPr>
            <p:ph type="title"/>
          </p:nvPr>
        </p:nvSpPr>
        <p:spPr>
          <a:xfrm>
            <a:off x="691200" y="628125"/>
            <a:ext cx="6661707" cy="493500"/>
          </a:xfrm>
        </p:spPr>
        <p:txBody>
          <a:bodyPr/>
          <a:lstStyle/>
          <a:p>
            <a:endParaRPr lang="en-NZ" dirty="0"/>
          </a:p>
        </p:txBody>
      </p:sp>
      <p:sp>
        <p:nvSpPr>
          <p:cNvPr id="3" name="Slide Number Placeholder 2">
            <a:extLst>
              <a:ext uri="{FF2B5EF4-FFF2-40B4-BE49-F238E27FC236}">
                <a16:creationId xmlns:a16="http://schemas.microsoft.com/office/drawing/2014/main" id="{74499DDC-9464-A808-2858-FBAF9D29C1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9" name="Picture 8">
            <a:extLst>
              <a:ext uri="{FF2B5EF4-FFF2-40B4-BE49-F238E27FC236}">
                <a16:creationId xmlns:a16="http://schemas.microsoft.com/office/drawing/2014/main" id="{3F179109-8F33-B73F-837E-57B11265EFF1}"/>
              </a:ext>
            </a:extLst>
          </p:cNvPr>
          <p:cNvPicPr>
            <a:picLocks noChangeAspect="1"/>
          </p:cNvPicPr>
          <p:nvPr/>
        </p:nvPicPr>
        <p:blipFill>
          <a:blip r:embed="rId3"/>
          <a:stretch>
            <a:fillRect/>
          </a:stretch>
        </p:blipFill>
        <p:spPr>
          <a:xfrm>
            <a:off x="449146" y="75665"/>
            <a:ext cx="7519546" cy="4682768"/>
          </a:xfrm>
          <a:prstGeom prst="rect">
            <a:avLst/>
          </a:prstGeom>
        </p:spPr>
      </p:pic>
    </p:spTree>
    <p:extLst>
      <p:ext uri="{BB962C8B-B14F-4D97-AF65-F5344CB8AC3E}">
        <p14:creationId xmlns:p14="http://schemas.microsoft.com/office/powerpoint/2010/main" val="228088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265B-C8A6-5C0B-543A-CE34F01A3F10}"/>
              </a:ext>
            </a:extLst>
          </p:cNvPr>
          <p:cNvSpPr>
            <a:spLocks noGrp="1"/>
          </p:cNvSpPr>
          <p:nvPr>
            <p:ph type="title"/>
          </p:nvPr>
        </p:nvSpPr>
        <p:spPr/>
        <p:txBody>
          <a:bodyPr/>
          <a:lstStyle/>
          <a:p>
            <a:r>
              <a:rPr lang="en-US" dirty="0"/>
              <a:t>What’s good about the confidence intervals here?</a:t>
            </a:r>
          </a:p>
        </p:txBody>
      </p:sp>
      <p:sp>
        <p:nvSpPr>
          <p:cNvPr id="3" name="Slide Number Placeholder 2">
            <a:extLst>
              <a:ext uri="{FF2B5EF4-FFF2-40B4-BE49-F238E27FC236}">
                <a16:creationId xmlns:a16="http://schemas.microsoft.com/office/drawing/2014/main" id="{F37FCC4D-8F82-E2AC-BC02-9098179BD0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TextBox 4">
            <a:extLst>
              <a:ext uri="{FF2B5EF4-FFF2-40B4-BE49-F238E27FC236}">
                <a16:creationId xmlns:a16="http://schemas.microsoft.com/office/drawing/2014/main" id="{E4861236-6B84-2764-884F-2E4E374731B0}"/>
              </a:ext>
            </a:extLst>
          </p:cNvPr>
          <p:cNvSpPr txBox="1"/>
          <p:nvPr/>
        </p:nvSpPr>
        <p:spPr>
          <a:xfrm>
            <a:off x="4500830" y="4360875"/>
            <a:ext cx="3398108" cy="309000"/>
          </a:xfrm>
          <a:prstGeom prst="rect">
            <a:avLst/>
          </a:prstGeom>
          <a:noFill/>
        </p:spPr>
        <p:txBody>
          <a:bodyPr wrap="square" rtlCol="0">
            <a:spAutoFit/>
          </a:bodyPr>
          <a:lstStyle/>
          <a:p>
            <a:r>
              <a:rPr lang="en-US" dirty="0">
                <a:solidFill>
                  <a:schemeClr val="accent1"/>
                </a:solidFill>
              </a:rPr>
              <a:t>Mean change in ratings (pre to post)</a:t>
            </a:r>
          </a:p>
        </p:txBody>
      </p:sp>
      <p:pic>
        <p:nvPicPr>
          <p:cNvPr id="9" name="Picture 8">
            <a:extLst>
              <a:ext uri="{FF2B5EF4-FFF2-40B4-BE49-F238E27FC236}">
                <a16:creationId xmlns:a16="http://schemas.microsoft.com/office/drawing/2014/main" id="{9F6242EC-F63A-C654-2F44-2FEAFFC0AC86}"/>
              </a:ext>
            </a:extLst>
          </p:cNvPr>
          <p:cNvPicPr>
            <a:picLocks noChangeAspect="1"/>
          </p:cNvPicPr>
          <p:nvPr/>
        </p:nvPicPr>
        <p:blipFill>
          <a:blip r:embed="rId3"/>
          <a:stretch>
            <a:fillRect/>
          </a:stretch>
        </p:blipFill>
        <p:spPr>
          <a:xfrm>
            <a:off x="2892903" y="1249085"/>
            <a:ext cx="4648540" cy="2944075"/>
          </a:xfrm>
          <a:prstGeom prst="rect">
            <a:avLst/>
          </a:prstGeom>
        </p:spPr>
      </p:pic>
    </p:spTree>
    <p:extLst>
      <p:ext uri="{BB962C8B-B14F-4D97-AF65-F5344CB8AC3E}">
        <p14:creationId xmlns:p14="http://schemas.microsoft.com/office/powerpoint/2010/main" val="296559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0271A6-E258-C012-5C59-09089A5688DD}"/>
              </a:ext>
            </a:extLst>
          </p:cNvPr>
          <p:cNvPicPr>
            <a:picLocks noChangeAspect="1"/>
          </p:cNvPicPr>
          <p:nvPr/>
        </p:nvPicPr>
        <p:blipFill>
          <a:blip r:embed="rId3"/>
          <a:stretch>
            <a:fillRect/>
          </a:stretch>
        </p:blipFill>
        <p:spPr>
          <a:xfrm>
            <a:off x="3830387" y="1294507"/>
            <a:ext cx="5275088" cy="2727367"/>
          </a:xfrm>
          <a:prstGeom prst="rect">
            <a:avLst/>
          </a:prstGeom>
        </p:spPr>
      </p:pic>
      <p:sp>
        <p:nvSpPr>
          <p:cNvPr id="7" name="Rectangle 6">
            <a:extLst>
              <a:ext uri="{FF2B5EF4-FFF2-40B4-BE49-F238E27FC236}">
                <a16:creationId xmlns:a16="http://schemas.microsoft.com/office/drawing/2014/main" id="{18122BBD-8F46-EE97-8B1B-A7B17346F4EA}"/>
              </a:ext>
            </a:extLst>
          </p:cNvPr>
          <p:cNvSpPr/>
          <p:nvPr/>
        </p:nvSpPr>
        <p:spPr>
          <a:xfrm>
            <a:off x="4685058" y="1430594"/>
            <a:ext cx="4464424" cy="3636839"/>
          </a:xfrm>
          <a:prstGeom prst="rect">
            <a:avLst/>
          </a:prstGeom>
          <a:solidFill>
            <a:srgbClr val="93EBD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a:extLst>
              <a:ext uri="{FF2B5EF4-FFF2-40B4-BE49-F238E27FC236}">
                <a16:creationId xmlns:a16="http://schemas.microsoft.com/office/drawing/2014/main" id="{C988C14D-83FA-9AA2-0948-A9C49A31CB71}"/>
              </a:ext>
            </a:extLst>
          </p:cNvPr>
          <p:cNvSpPr/>
          <p:nvPr/>
        </p:nvSpPr>
        <p:spPr>
          <a:xfrm>
            <a:off x="107576" y="1430594"/>
            <a:ext cx="4464424" cy="371290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7BFA265B-C8A6-5C0B-543A-CE34F01A3F10}"/>
              </a:ext>
            </a:extLst>
          </p:cNvPr>
          <p:cNvSpPr>
            <a:spLocks noGrp="1"/>
          </p:cNvSpPr>
          <p:nvPr>
            <p:ph type="title"/>
          </p:nvPr>
        </p:nvSpPr>
        <p:spPr>
          <a:xfrm>
            <a:off x="691200" y="628125"/>
            <a:ext cx="8075728" cy="493500"/>
          </a:xfrm>
        </p:spPr>
        <p:txBody>
          <a:bodyPr/>
          <a:lstStyle/>
          <a:p>
            <a:r>
              <a:rPr lang="en-US" sz="2400" dirty="0"/>
              <a:t>Imagine slightly different results for same example… compare Old-school vs </a:t>
            </a:r>
            <a:r>
              <a:rPr lang="en-US" sz="2400" dirty="0">
                <a:solidFill>
                  <a:schemeClr val="accent1"/>
                </a:solidFill>
              </a:rPr>
              <a:t>New</a:t>
            </a:r>
            <a:r>
              <a:rPr lang="en-US" sz="2400" dirty="0"/>
              <a:t> stats</a:t>
            </a:r>
          </a:p>
        </p:txBody>
      </p:sp>
      <p:sp>
        <p:nvSpPr>
          <p:cNvPr id="3" name="Slide Number Placeholder 2">
            <a:extLst>
              <a:ext uri="{FF2B5EF4-FFF2-40B4-BE49-F238E27FC236}">
                <a16:creationId xmlns:a16="http://schemas.microsoft.com/office/drawing/2014/main" id="{F37FCC4D-8F82-E2AC-BC02-9098179BD0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8" name="Table 7">
            <a:extLst>
              <a:ext uri="{FF2B5EF4-FFF2-40B4-BE49-F238E27FC236}">
                <a16:creationId xmlns:a16="http://schemas.microsoft.com/office/drawing/2014/main" id="{B576E011-8C66-49D7-EAA5-5A9A365F8F3E}"/>
              </a:ext>
            </a:extLst>
          </p:cNvPr>
          <p:cNvGraphicFramePr>
            <a:graphicFrameLocks noGrp="1"/>
          </p:cNvGraphicFramePr>
          <p:nvPr>
            <p:extLst>
              <p:ext uri="{D42A27DB-BD31-4B8C-83A1-F6EECF244321}">
                <p14:modId xmlns:p14="http://schemas.microsoft.com/office/powerpoint/2010/main" val="2341322483"/>
              </p:ext>
            </p:extLst>
          </p:nvPr>
        </p:nvGraphicFramePr>
        <p:xfrm>
          <a:off x="-211646" y="1756425"/>
          <a:ext cx="4940710" cy="1630650"/>
        </p:xfrm>
        <a:graphic>
          <a:graphicData uri="http://schemas.openxmlformats.org/drawingml/2006/table">
            <a:tbl>
              <a:tblPr firstRow="1" bandRow="1">
                <a:tableStyleId>{01647F55-63A4-4815-BD1B-80D29F7D4806}</a:tableStyleId>
              </a:tblPr>
              <a:tblGrid>
                <a:gridCol w="1321045">
                  <a:extLst>
                    <a:ext uri="{9D8B030D-6E8A-4147-A177-3AD203B41FA5}">
                      <a16:colId xmlns:a16="http://schemas.microsoft.com/office/drawing/2014/main" val="3472026560"/>
                    </a:ext>
                  </a:extLst>
                </a:gridCol>
                <a:gridCol w="1149310">
                  <a:extLst>
                    <a:ext uri="{9D8B030D-6E8A-4147-A177-3AD203B41FA5}">
                      <a16:colId xmlns:a16="http://schemas.microsoft.com/office/drawing/2014/main" val="2914870334"/>
                    </a:ext>
                  </a:extLst>
                </a:gridCol>
                <a:gridCol w="933397">
                  <a:extLst>
                    <a:ext uri="{9D8B030D-6E8A-4147-A177-3AD203B41FA5}">
                      <a16:colId xmlns:a16="http://schemas.microsoft.com/office/drawing/2014/main" val="4071099915"/>
                    </a:ext>
                  </a:extLst>
                </a:gridCol>
                <a:gridCol w="1536958">
                  <a:extLst>
                    <a:ext uri="{9D8B030D-6E8A-4147-A177-3AD203B41FA5}">
                      <a16:colId xmlns:a16="http://schemas.microsoft.com/office/drawing/2014/main" val="1202033805"/>
                    </a:ext>
                  </a:extLst>
                </a:gridCol>
              </a:tblGrid>
              <a:tr h="370840">
                <a:tc>
                  <a:txBody>
                    <a:bodyPr/>
                    <a:lstStyle/>
                    <a:p>
                      <a:pPr marL="0" lvl="0" indent="0" algn="r" rtl="0">
                        <a:spcBef>
                          <a:spcPts val="0"/>
                        </a:spcBef>
                        <a:spcAft>
                          <a:spcPts val="0"/>
                        </a:spcAft>
                        <a:buNone/>
                      </a:pPr>
                      <a:endParaRPr lang="en-NZ"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600" b="1" dirty="0">
                          <a:solidFill>
                            <a:srgbClr val="454F5B"/>
                          </a:solidFill>
                          <a:latin typeface="Montserrat"/>
                          <a:ea typeface="Montserrat"/>
                          <a:cs typeface="Montserrat"/>
                          <a:sym typeface="Montserrat"/>
                        </a:rPr>
                        <a:t>Mean change</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600" b="1" i="1" dirty="0">
                          <a:solidFill>
                            <a:srgbClr val="454F5B"/>
                          </a:solidFill>
                          <a:latin typeface="Montserrat"/>
                          <a:ea typeface="Montserrat"/>
                          <a:cs typeface="Montserrat"/>
                          <a:sym typeface="Montserrat"/>
                        </a:rPr>
                        <a:t>p</a:t>
                      </a:r>
                      <a:endParaRPr sz="1600" b="1" i="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600" b="1" dirty="0">
                          <a:solidFill>
                            <a:srgbClr val="454F5B"/>
                          </a:solidFill>
                          <a:latin typeface="Montserrat"/>
                          <a:ea typeface="Montserrat"/>
                          <a:cs typeface="Montserrat"/>
                          <a:sym typeface="Montserrat"/>
                        </a:rPr>
                        <a:t>Significant?</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21824"/>
                  </a:ext>
                </a:extLst>
              </a:tr>
              <a:tr h="370840">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NZ" sz="1600" b="1" dirty="0">
                          <a:solidFill>
                            <a:srgbClr val="454F5B"/>
                          </a:solidFill>
                          <a:latin typeface="Montserrat"/>
                          <a:ea typeface="Montserrat"/>
                          <a:cs typeface="Montserrat"/>
                          <a:sym typeface="Montserrat"/>
                        </a:rPr>
                        <a:t>All</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600" b="1" dirty="0">
                          <a:solidFill>
                            <a:srgbClr val="454F5B"/>
                          </a:solidFill>
                          <a:latin typeface="Montserrat"/>
                          <a:ea typeface="Montserrat"/>
                          <a:cs typeface="Montserrat"/>
                          <a:sym typeface="Montserrat"/>
                        </a:rPr>
                        <a:t>0.33</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600" b="1" dirty="0">
                          <a:solidFill>
                            <a:srgbClr val="454F5B"/>
                          </a:solidFill>
                          <a:latin typeface="Montserrat"/>
                          <a:ea typeface="Montserrat"/>
                          <a:cs typeface="Montserrat"/>
                          <a:sym typeface="Montserrat"/>
                        </a:rPr>
                        <a:t>&lt;.001</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600" b="1" dirty="0">
                          <a:solidFill>
                            <a:srgbClr val="454F5B"/>
                          </a:solidFill>
                          <a:latin typeface="Montserrat"/>
                          <a:ea typeface="Montserrat"/>
                          <a:cs typeface="Montserrat"/>
                          <a:sym typeface="Montserrat"/>
                        </a:rPr>
                        <a:t>***</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55811727"/>
                  </a:ext>
                </a:extLst>
              </a:tr>
              <a:tr h="370840">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rgbClr val="454F5B"/>
                          </a:solidFill>
                          <a:latin typeface="Montserrat"/>
                          <a:sym typeface="Arial"/>
                        </a:rPr>
                        <a:t>Māori</a:t>
                      </a:r>
                      <a:endParaRPr sz="1600" b="1" i="0" u="none" strike="noStrike" cap="none"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i="0" u="none" strike="noStrike" cap="none" dirty="0">
                          <a:solidFill>
                            <a:srgbClr val="454F5B"/>
                          </a:solidFill>
                          <a:latin typeface="Montserrat"/>
                          <a:ea typeface="Montserrat"/>
                          <a:cs typeface="Montserrat"/>
                          <a:sym typeface="Montserrat"/>
                        </a:rPr>
                        <a:t>0.20</a:t>
                      </a:r>
                      <a:endParaRPr sz="1600" b="1" i="0" u="none" strike="noStrike" cap="none"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600" b="1" dirty="0">
                          <a:solidFill>
                            <a:srgbClr val="454F5B"/>
                          </a:solidFill>
                          <a:latin typeface="Montserrat"/>
                          <a:ea typeface="Montserrat"/>
                          <a:cs typeface="Montserrat"/>
                          <a:sym typeface="Montserrat"/>
                        </a:rPr>
                        <a:t>.06</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NZ" sz="1600" b="1" dirty="0">
                          <a:solidFill>
                            <a:srgbClr val="454F5B"/>
                          </a:solidFill>
                          <a:latin typeface="Montserrat"/>
                          <a:ea typeface="Montserrat"/>
                          <a:cs typeface="Montserrat"/>
                          <a:sym typeface="Montserrat"/>
                        </a:rPr>
                        <a:t>Not significant</a:t>
                      </a:r>
                      <a:endParaRPr sz="16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95597153"/>
                  </a:ext>
                </a:extLst>
              </a:tr>
            </a:tbl>
          </a:graphicData>
        </a:graphic>
      </p:graphicFrame>
      <p:sp>
        <p:nvSpPr>
          <p:cNvPr id="5" name="TextBox 4">
            <a:extLst>
              <a:ext uri="{FF2B5EF4-FFF2-40B4-BE49-F238E27FC236}">
                <a16:creationId xmlns:a16="http://schemas.microsoft.com/office/drawing/2014/main" id="{E4861236-6B84-2764-884F-2E4E374731B0}"/>
              </a:ext>
            </a:extLst>
          </p:cNvPr>
          <p:cNvSpPr txBox="1"/>
          <p:nvPr/>
        </p:nvSpPr>
        <p:spPr>
          <a:xfrm>
            <a:off x="5433017" y="3896418"/>
            <a:ext cx="3398108" cy="309000"/>
          </a:xfrm>
          <a:prstGeom prst="rect">
            <a:avLst/>
          </a:prstGeom>
          <a:noFill/>
        </p:spPr>
        <p:txBody>
          <a:bodyPr wrap="square" rtlCol="0">
            <a:spAutoFit/>
          </a:bodyPr>
          <a:lstStyle/>
          <a:p>
            <a:r>
              <a:rPr lang="en-US" dirty="0">
                <a:solidFill>
                  <a:schemeClr val="accent1"/>
                </a:solidFill>
              </a:rPr>
              <a:t>Mean change in ratings (pre to post)</a:t>
            </a:r>
          </a:p>
        </p:txBody>
      </p:sp>
    </p:spTree>
    <p:extLst>
      <p:ext uri="{BB962C8B-B14F-4D97-AF65-F5344CB8AC3E}">
        <p14:creationId xmlns:p14="http://schemas.microsoft.com/office/powerpoint/2010/main" val="23827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DE1A-3E05-3472-3C0E-CB5D3F7D7D19}"/>
              </a:ext>
            </a:extLst>
          </p:cNvPr>
          <p:cNvSpPr>
            <a:spLocks noGrp="1"/>
          </p:cNvSpPr>
          <p:nvPr>
            <p:ph type="title"/>
          </p:nvPr>
        </p:nvSpPr>
        <p:spPr/>
        <p:txBody>
          <a:bodyPr/>
          <a:lstStyle/>
          <a:p>
            <a:r>
              <a:rPr lang="en-NZ" dirty="0"/>
              <a:t>Tips: Some hurdles to be aware of</a:t>
            </a:r>
          </a:p>
        </p:txBody>
      </p:sp>
      <p:sp>
        <p:nvSpPr>
          <p:cNvPr id="3" name="Slide Number Placeholder 2">
            <a:extLst>
              <a:ext uri="{FF2B5EF4-FFF2-40B4-BE49-F238E27FC236}">
                <a16:creationId xmlns:a16="http://schemas.microsoft.com/office/drawing/2014/main" id="{2E7B4E15-0A04-5BBA-7565-6D3C595B5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5" name="Google Shape;170;p23">
            <a:extLst>
              <a:ext uri="{FF2B5EF4-FFF2-40B4-BE49-F238E27FC236}">
                <a16:creationId xmlns:a16="http://schemas.microsoft.com/office/drawing/2014/main" id="{470395F9-D83B-5375-DCF7-A01AA0C4F640}"/>
              </a:ext>
            </a:extLst>
          </p:cNvPr>
          <p:cNvGraphicFramePr/>
          <p:nvPr>
            <p:extLst>
              <p:ext uri="{D42A27DB-BD31-4B8C-83A1-F6EECF244321}">
                <p14:modId xmlns:p14="http://schemas.microsoft.com/office/powerpoint/2010/main" val="843051249"/>
              </p:ext>
            </p:extLst>
          </p:nvPr>
        </p:nvGraphicFramePr>
        <p:xfrm>
          <a:off x="691200" y="1358388"/>
          <a:ext cx="7761599" cy="3419352"/>
        </p:xfrm>
        <a:graphic>
          <a:graphicData uri="http://schemas.openxmlformats.org/drawingml/2006/table">
            <a:tbl>
              <a:tblPr>
                <a:noFill/>
                <a:tableStyleId>{01647F55-63A4-4815-BD1B-80D29F7D4806}</a:tableStyleId>
              </a:tblPr>
              <a:tblGrid>
                <a:gridCol w="1928432">
                  <a:extLst>
                    <a:ext uri="{9D8B030D-6E8A-4147-A177-3AD203B41FA5}">
                      <a16:colId xmlns:a16="http://schemas.microsoft.com/office/drawing/2014/main" val="20000"/>
                    </a:ext>
                  </a:extLst>
                </a:gridCol>
                <a:gridCol w="5833167">
                  <a:extLst>
                    <a:ext uri="{9D8B030D-6E8A-4147-A177-3AD203B41FA5}">
                      <a16:colId xmlns:a16="http://schemas.microsoft.com/office/drawing/2014/main" val="20001"/>
                    </a:ext>
                  </a:extLst>
                </a:gridCol>
              </a:tblGrid>
              <a:tr h="584732">
                <a:tc>
                  <a:txBody>
                    <a:bodyPr/>
                    <a:lstStyle/>
                    <a:p>
                      <a:pPr marL="0" lvl="0" indent="0" algn="l" rtl="0">
                        <a:spcBef>
                          <a:spcPts val="0"/>
                        </a:spcBef>
                        <a:spcAft>
                          <a:spcPts val="0"/>
                        </a:spcAft>
                        <a:buNone/>
                      </a:pPr>
                      <a:r>
                        <a:rPr lang="en-NZ" sz="2400" b="1" dirty="0">
                          <a:solidFill>
                            <a:srgbClr val="454F5B"/>
                          </a:solidFill>
                          <a:latin typeface="Montserrat"/>
                          <a:ea typeface="Montserrat"/>
                          <a:cs typeface="Montserrat"/>
                          <a:sym typeface="Montserrat"/>
                        </a:rPr>
                        <a:t>Extra time</a:t>
                      </a:r>
                      <a:endParaRPr sz="2400" b="1" dirty="0">
                        <a:solidFill>
                          <a:srgbClr val="454F5B"/>
                        </a:solidFill>
                        <a:latin typeface="Montserrat"/>
                        <a:ea typeface="Montserrat"/>
                        <a:cs typeface="Montserrat"/>
                        <a:sym typeface="Montserrat"/>
                      </a:endParaRPr>
                    </a:p>
                  </a:txBody>
                  <a:tcPr marL="91425" marR="91425" marT="68575" marB="68575">
                    <a:lnL w="114300" cap="flat" cmpd="sng">
                      <a:noFill/>
                      <a:prstDash val="solid"/>
                      <a:round/>
                      <a:headEnd type="none" w="sm" len="sm"/>
                      <a:tailEnd type="none" w="sm" len="sm"/>
                    </a:lnL>
                    <a:lnR w="9525" cap="flat" cmpd="sng">
                      <a:noFill/>
                      <a:prstDash val="solid"/>
                      <a:round/>
                      <a:headEnd type="none" w="sm" len="sm"/>
                      <a:tailEnd type="none" w="sm" len="sm"/>
                    </a:lnR>
                    <a:lnT w="1143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2400" b="0" dirty="0">
                          <a:solidFill>
                            <a:srgbClr val="454F5B"/>
                          </a:solidFill>
                          <a:latin typeface="Montserrat"/>
                          <a:ea typeface="Montserrat"/>
                          <a:cs typeface="Montserrat"/>
                          <a:sym typeface="Montserrat"/>
                        </a:rPr>
                        <a:t>Quicker just to type means/averages without CIs or a graph</a:t>
                      </a:r>
                      <a:endParaRPr lang="en" sz="2400" b="0"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1143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7592">
                <a:tc>
                  <a:txBody>
                    <a:bodyPr/>
                    <a:lstStyle/>
                    <a:p>
                      <a:pPr marL="0" lvl="0" indent="0" algn="l" rtl="0">
                        <a:spcBef>
                          <a:spcPts val="0"/>
                        </a:spcBef>
                        <a:spcAft>
                          <a:spcPts val="0"/>
                        </a:spcAft>
                        <a:buNone/>
                      </a:pPr>
                      <a:r>
                        <a:rPr lang="en-NZ" sz="2400" b="1" dirty="0">
                          <a:solidFill>
                            <a:srgbClr val="454F5B"/>
                          </a:solidFill>
                          <a:latin typeface="Montserrat"/>
                          <a:ea typeface="Montserrat"/>
                          <a:cs typeface="Montserrat"/>
                          <a:sym typeface="Montserrat"/>
                        </a:rPr>
                        <a:t>Precedent</a:t>
                      </a:r>
                    </a:p>
                    <a:p>
                      <a:pPr marL="0" lvl="0" indent="0" algn="l" rtl="0">
                        <a:spcBef>
                          <a:spcPts val="0"/>
                        </a:spcBef>
                        <a:spcAft>
                          <a:spcPts val="0"/>
                        </a:spcAft>
                        <a:buNone/>
                      </a:pPr>
                      <a:r>
                        <a:rPr lang="en-NZ" sz="2400" b="1" dirty="0">
                          <a:solidFill>
                            <a:srgbClr val="454F5B"/>
                          </a:solidFill>
                          <a:latin typeface="Montserrat"/>
                          <a:ea typeface="Montserrat"/>
                          <a:cs typeface="Montserrat"/>
                          <a:sym typeface="Montserrat"/>
                        </a:rPr>
                        <a:t>lacking?</a:t>
                      </a:r>
                      <a:endParaRPr sz="2400" b="1" dirty="0">
                        <a:solidFill>
                          <a:srgbClr val="454F5B"/>
                        </a:solidFill>
                        <a:latin typeface="Montserrat"/>
                        <a:ea typeface="Montserrat"/>
                        <a:cs typeface="Montserrat"/>
                        <a:sym typeface="Montserrat"/>
                      </a:endParaRPr>
                    </a:p>
                  </a:txBody>
                  <a:tcPr marL="91425" marR="91425" marT="68575" marB="68575">
                    <a:lnL w="1143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2400" b="0" dirty="0">
                          <a:solidFill>
                            <a:srgbClr val="454F5B"/>
                          </a:solidFill>
                          <a:latin typeface="Montserrat"/>
                          <a:ea typeface="Montserrat"/>
                          <a:cs typeface="Montserrat"/>
                          <a:sym typeface="Montserrat"/>
                        </a:rPr>
                        <a:t>Earlier related reports may lack CIs.</a:t>
                      </a:r>
                    </a:p>
                    <a:p>
                      <a:pPr marL="0" lvl="0" indent="0" algn="l" rtl="0">
                        <a:spcBef>
                          <a:spcPts val="0"/>
                        </a:spcBef>
                        <a:spcAft>
                          <a:spcPts val="0"/>
                        </a:spcAft>
                        <a:buNone/>
                      </a:pPr>
                      <a:r>
                        <a:rPr lang="en-US" sz="2400" b="0" dirty="0">
                          <a:solidFill>
                            <a:srgbClr val="454F5B"/>
                          </a:solidFill>
                          <a:latin typeface="Montserrat"/>
                          <a:ea typeface="Montserrat"/>
                          <a:cs typeface="Montserrat"/>
                          <a:sym typeface="Montserrat"/>
                        </a:rPr>
                        <a:t>Many professional reporting habits started when it was harder/slower to produce graphs + older generation overtrained in NHST</a:t>
                      </a: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4732">
                <a:tc>
                  <a:txBody>
                    <a:bodyPr/>
                    <a:lstStyle/>
                    <a:p>
                      <a:pPr marL="0" lvl="0" indent="0" algn="l" rtl="0">
                        <a:spcBef>
                          <a:spcPts val="0"/>
                        </a:spcBef>
                        <a:spcAft>
                          <a:spcPts val="0"/>
                        </a:spcAft>
                        <a:buNone/>
                      </a:pPr>
                      <a:r>
                        <a:rPr lang="en" sz="2400" b="1" dirty="0">
                          <a:solidFill>
                            <a:srgbClr val="454F5B"/>
                          </a:solidFill>
                          <a:latin typeface="Montserrat"/>
                          <a:ea typeface="Montserrat"/>
                          <a:cs typeface="Montserrat"/>
                          <a:sym typeface="Montserrat"/>
                        </a:rPr>
                        <a:t>Excel</a:t>
                      </a:r>
                      <a:endParaRPr sz="2400" b="1" dirty="0">
                        <a:solidFill>
                          <a:srgbClr val="454F5B"/>
                        </a:solidFill>
                        <a:latin typeface="Montserrat"/>
                        <a:ea typeface="Montserrat"/>
                        <a:cs typeface="Montserrat"/>
                        <a:sym typeface="Montserrat"/>
                      </a:endParaRPr>
                    </a:p>
                  </a:txBody>
                  <a:tcPr marL="91425" marR="91425" marT="68575" marB="68575">
                    <a:lnL w="1143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2400" b="0" dirty="0">
                          <a:solidFill>
                            <a:srgbClr val="454F5B"/>
                          </a:solidFill>
                          <a:latin typeface="Montserrat"/>
                          <a:ea typeface="Montserrat"/>
                          <a:cs typeface="Montserrat"/>
                          <a:sym typeface="Montserrat"/>
                        </a:rPr>
                        <a:t>Default style for CIs is weak </a:t>
                      </a:r>
                      <a:endParaRPr sz="2400" b="0"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AF5B3FA8-10E6-4D10-6EEB-03617801D129}"/>
              </a:ext>
            </a:extLst>
          </p:cNvPr>
          <p:cNvPicPr>
            <a:picLocks noChangeAspect="1"/>
          </p:cNvPicPr>
          <p:nvPr/>
        </p:nvPicPr>
        <p:blipFill>
          <a:blip r:embed="rId3"/>
          <a:stretch>
            <a:fillRect/>
          </a:stretch>
        </p:blipFill>
        <p:spPr>
          <a:xfrm>
            <a:off x="6856732" y="4305796"/>
            <a:ext cx="1648055" cy="419158"/>
          </a:xfrm>
          <a:prstGeom prst="rect">
            <a:avLst/>
          </a:prstGeom>
        </p:spPr>
      </p:pic>
    </p:spTree>
    <p:extLst>
      <p:ext uri="{BB962C8B-B14F-4D97-AF65-F5344CB8AC3E}">
        <p14:creationId xmlns:p14="http://schemas.microsoft.com/office/powerpoint/2010/main" val="299352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9600" dirty="0">
                <a:solidFill>
                  <a:schemeClr val="bg2"/>
                </a:solidFill>
              </a:rPr>
              <a:t>1b.</a:t>
            </a:r>
            <a:endParaRPr sz="9600" dirty="0">
              <a:solidFill>
                <a:schemeClr val="bg2"/>
              </a:solidFill>
            </a:endParaRPr>
          </a:p>
          <a:p>
            <a:pPr marL="0" lvl="0" indent="0" algn="r" rtl="0">
              <a:spcBef>
                <a:spcPts val="0"/>
              </a:spcBef>
              <a:spcAft>
                <a:spcPts val="0"/>
              </a:spcAft>
              <a:buNone/>
            </a:pPr>
            <a:r>
              <a:rPr lang="en-US" dirty="0" err="1"/>
              <a:t>Minimise</a:t>
            </a:r>
            <a:r>
              <a:rPr lang="en-US" dirty="0"/>
              <a:t> use of  “statistically significant”</a:t>
            </a:r>
            <a:endParaRPr dirty="0"/>
          </a:p>
        </p:txBody>
      </p:sp>
      <p:sp>
        <p:nvSpPr>
          <p:cNvPr id="87" name="Google Shape;87;p14"/>
          <p:cNvSpPr txBox="1">
            <a:spLocks noGrp="1"/>
          </p:cNvSpPr>
          <p:nvPr>
            <p:ph type="subTitle" idx="1"/>
          </p:nvPr>
        </p:nvSpPr>
        <p:spPr>
          <a:xfrm>
            <a:off x="5882326" y="2863389"/>
            <a:ext cx="3223149" cy="1432800"/>
          </a:xfrm>
          <a:prstGeom prst="rect">
            <a:avLst/>
          </a:prstGeom>
        </p:spPr>
        <p:txBody>
          <a:bodyPr spcFirstLastPara="1" wrap="square" lIns="91425" tIns="91425" rIns="91425" bIns="91425" anchor="b" anchorCtr="0">
            <a:noAutofit/>
          </a:bodyPr>
          <a:lstStyle/>
          <a:p>
            <a:pPr marL="76200" indent="0"/>
            <a:r>
              <a:rPr lang="en-US" dirty="0"/>
              <a:t> </a:t>
            </a:r>
          </a:p>
        </p:txBody>
      </p:sp>
      <p:sp>
        <p:nvSpPr>
          <p:cNvPr id="88" name="Google Shape;88;p14"/>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413291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60E3-B569-6C69-EE57-F871FE3FF65B}"/>
              </a:ext>
            </a:extLst>
          </p:cNvPr>
          <p:cNvSpPr>
            <a:spLocks noGrp="1"/>
          </p:cNvSpPr>
          <p:nvPr>
            <p:ph type="title"/>
          </p:nvPr>
        </p:nvSpPr>
        <p:spPr/>
        <p:txBody>
          <a:bodyPr/>
          <a:lstStyle/>
          <a:p>
            <a:r>
              <a:rPr lang="en-NZ" dirty="0"/>
              <a:t>What’s the problem?</a:t>
            </a:r>
          </a:p>
        </p:txBody>
      </p:sp>
      <p:sp>
        <p:nvSpPr>
          <p:cNvPr id="3" name="Slide Number Placeholder 2">
            <a:extLst>
              <a:ext uri="{FF2B5EF4-FFF2-40B4-BE49-F238E27FC236}">
                <a16:creationId xmlns:a16="http://schemas.microsoft.com/office/drawing/2014/main" id="{1BA21AC3-5F36-968A-9091-6C5C688CBF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aphicFrame>
        <p:nvGraphicFramePr>
          <p:cNvPr id="9" name="Google Shape;170;p23">
            <a:extLst>
              <a:ext uri="{FF2B5EF4-FFF2-40B4-BE49-F238E27FC236}">
                <a16:creationId xmlns:a16="http://schemas.microsoft.com/office/drawing/2014/main" id="{EBE09940-58D5-EE9D-3960-E8E2E4D1884C}"/>
              </a:ext>
            </a:extLst>
          </p:cNvPr>
          <p:cNvGraphicFramePr/>
          <p:nvPr>
            <p:extLst>
              <p:ext uri="{D42A27DB-BD31-4B8C-83A1-F6EECF244321}">
                <p14:modId xmlns:p14="http://schemas.microsoft.com/office/powerpoint/2010/main" val="204501527"/>
              </p:ext>
            </p:extLst>
          </p:nvPr>
        </p:nvGraphicFramePr>
        <p:xfrm>
          <a:off x="0" y="1571851"/>
          <a:ext cx="8452800" cy="2634369"/>
        </p:xfrm>
        <a:graphic>
          <a:graphicData uri="http://schemas.openxmlformats.org/drawingml/2006/table">
            <a:tbl>
              <a:tblPr>
                <a:noFill/>
                <a:tableStyleId>{01647F55-63A4-4815-BD1B-80D29F7D4806}</a:tableStyleId>
              </a:tblPr>
              <a:tblGrid>
                <a:gridCol w="2446638">
                  <a:extLst>
                    <a:ext uri="{9D8B030D-6E8A-4147-A177-3AD203B41FA5}">
                      <a16:colId xmlns:a16="http://schemas.microsoft.com/office/drawing/2014/main" val="20001"/>
                    </a:ext>
                  </a:extLst>
                </a:gridCol>
                <a:gridCol w="6006162">
                  <a:extLst>
                    <a:ext uri="{9D8B030D-6E8A-4147-A177-3AD203B41FA5}">
                      <a16:colId xmlns:a16="http://schemas.microsoft.com/office/drawing/2014/main" val="20002"/>
                    </a:ext>
                  </a:extLst>
                </a:gridCol>
              </a:tblGrid>
              <a:tr h="714149">
                <a:tc>
                  <a:txBody>
                    <a:bodyPr/>
                    <a:lstStyle/>
                    <a:p>
                      <a:pPr marL="0" lvl="0" indent="0" algn="ctr" rtl="0">
                        <a:spcBef>
                          <a:spcPts val="0"/>
                        </a:spcBef>
                        <a:spcAft>
                          <a:spcPts val="0"/>
                        </a:spcAft>
                        <a:buNone/>
                      </a:pPr>
                      <a:r>
                        <a:rPr lang="en" sz="1800" b="1" dirty="0">
                          <a:solidFill>
                            <a:srgbClr val="454F5B"/>
                          </a:solidFill>
                          <a:latin typeface="Montserrat"/>
                          <a:ea typeface="Montserrat"/>
                          <a:cs typeface="Montserrat"/>
                          <a:sym typeface="Montserrat"/>
                        </a:rPr>
                        <a:t>Statistically</a:t>
                      </a:r>
                      <a:endParaRPr sz="1800" b="1"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1800" b="1" dirty="0">
                          <a:solidFill>
                            <a:srgbClr val="454F5B"/>
                          </a:solidFill>
                          <a:latin typeface="Montserrat"/>
                          <a:ea typeface="Montserrat"/>
                          <a:cs typeface="Montserrat"/>
                          <a:sym typeface="Montserrat"/>
                        </a:rPr>
                        <a:t>Don’t think, don’t question,  elitist, intimidates?</a:t>
                      </a:r>
                    </a:p>
                    <a:p>
                      <a:pPr marL="0" lvl="0" indent="0" algn="l" rtl="0">
                        <a:spcBef>
                          <a:spcPts val="0"/>
                        </a:spcBef>
                        <a:spcAft>
                          <a:spcPts val="0"/>
                        </a:spcAft>
                        <a:buNone/>
                      </a:pPr>
                      <a:endParaRPr sz="1800" b="1"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89686">
                <a:tc>
                  <a:txBody>
                    <a:bodyPr/>
                    <a:lstStyle/>
                    <a:p>
                      <a:pPr marL="0" lvl="0" indent="0" algn="ctr" rtl="0">
                        <a:spcBef>
                          <a:spcPts val="0"/>
                        </a:spcBef>
                        <a:spcAft>
                          <a:spcPts val="0"/>
                        </a:spcAft>
                        <a:buNone/>
                      </a:pPr>
                      <a:r>
                        <a:rPr lang="en" sz="1800" b="1" dirty="0">
                          <a:solidFill>
                            <a:srgbClr val="454F5B"/>
                          </a:solidFill>
                          <a:latin typeface="Montserrat"/>
                          <a:ea typeface="Montserrat"/>
                          <a:cs typeface="Montserrat"/>
                          <a:sym typeface="Montserrat"/>
                        </a:rPr>
                        <a:t>Significant</a:t>
                      </a:r>
                      <a:endParaRPr sz="1800" b="1"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1800" b="1" dirty="0">
                          <a:solidFill>
                            <a:srgbClr val="454F5B"/>
                          </a:solidFill>
                          <a:latin typeface="Montserrat"/>
                          <a:ea typeface="Montserrat"/>
                          <a:cs typeface="Montserrat"/>
                          <a:sym typeface="Montserrat"/>
                        </a:rPr>
                        <a:t>Often misleads re </a:t>
                      </a:r>
                      <a:r>
                        <a:rPr lang="en-US" sz="1800" b="1" u="sng" dirty="0">
                          <a:solidFill>
                            <a:srgbClr val="454F5B"/>
                          </a:solidFill>
                          <a:latin typeface="Montserrat"/>
                          <a:ea typeface="Montserrat"/>
                          <a:cs typeface="Montserrat"/>
                          <a:sym typeface="Montserrat"/>
                        </a:rPr>
                        <a:t>practical</a:t>
                      </a:r>
                      <a:r>
                        <a:rPr lang="en-US" sz="1800" b="1" dirty="0">
                          <a:solidFill>
                            <a:srgbClr val="454F5B"/>
                          </a:solidFill>
                          <a:latin typeface="Montserrat"/>
                          <a:ea typeface="Montserrat"/>
                          <a:cs typeface="Montserrat"/>
                          <a:sym typeface="Montserrat"/>
                        </a:rPr>
                        <a:t> importance of the change/difference</a:t>
                      </a:r>
                    </a:p>
                    <a:p>
                      <a:pPr marL="0" lvl="0" indent="0" algn="l" rtl="0">
                        <a:spcBef>
                          <a:spcPts val="0"/>
                        </a:spcBef>
                        <a:spcAft>
                          <a:spcPts val="0"/>
                        </a:spcAft>
                        <a:buNone/>
                      </a:pPr>
                      <a:endParaRPr sz="1800" b="1"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9148">
                <a:tc>
                  <a:txBody>
                    <a:bodyPr/>
                    <a:lstStyle/>
                    <a:p>
                      <a:pPr marL="0" lvl="0" indent="0" algn="ctr" rtl="0">
                        <a:spcBef>
                          <a:spcPts val="0"/>
                        </a:spcBef>
                        <a:spcAft>
                          <a:spcPts val="0"/>
                        </a:spcAft>
                        <a:buNone/>
                      </a:pPr>
                      <a:r>
                        <a:rPr lang="en" sz="1800" b="1" dirty="0">
                          <a:solidFill>
                            <a:srgbClr val="454F5B"/>
                          </a:solidFill>
                          <a:latin typeface="Montserrat"/>
                          <a:ea typeface="Montserrat"/>
                          <a:cs typeface="Montserrat"/>
                          <a:sym typeface="Montserrat"/>
                        </a:rPr>
                        <a:t>Statistically significant</a:t>
                      </a:r>
                      <a:endParaRPr sz="1800" b="1"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143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NZ" sz="1800" b="1" dirty="0">
                          <a:solidFill>
                            <a:srgbClr val="454F5B"/>
                          </a:solidFill>
                          <a:latin typeface="Montserrat"/>
                          <a:ea typeface="Montserrat"/>
                          <a:cs typeface="Montserrat"/>
                          <a:sym typeface="Montserrat"/>
                        </a:rPr>
                        <a:t>Has both problems above.</a:t>
                      </a:r>
                      <a:br>
                        <a:rPr lang="en-NZ" sz="1800" b="1" dirty="0">
                          <a:solidFill>
                            <a:srgbClr val="454F5B"/>
                          </a:solidFill>
                          <a:latin typeface="Montserrat"/>
                          <a:ea typeface="Montserrat"/>
                          <a:cs typeface="Montserrat"/>
                          <a:sym typeface="Montserrat"/>
                        </a:rPr>
                      </a:br>
                      <a:r>
                        <a:rPr lang="en-NZ" sz="1800" b="1" dirty="0">
                          <a:solidFill>
                            <a:srgbClr val="454F5B"/>
                          </a:solidFill>
                          <a:latin typeface="Montserrat"/>
                          <a:ea typeface="Montserrat"/>
                          <a:cs typeface="Montserrat"/>
                          <a:sym typeface="Montserrat"/>
                        </a:rPr>
                        <a:t>And the combination may confuse many even if they feel OK about each word individually. </a:t>
                      </a:r>
                      <a:endParaRPr sz="1800" b="1"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143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043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1203-1818-7420-22D1-1A00290F0450}"/>
              </a:ext>
            </a:extLst>
          </p:cNvPr>
          <p:cNvSpPr>
            <a:spLocks noGrp="1"/>
          </p:cNvSpPr>
          <p:nvPr>
            <p:ph type="title"/>
          </p:nvPr>
        </p:nvSpPr>
        <p:spPr/>
        <p:txBody>
          <a:bodyPr/>
          <a:lstStyle/>
          <a:p>
            <a:r>
              <a:rPr lang="en-NZ" dirty="0"/>
              <a:t>Why I learned more about statistics than I wanted to </a:t>
            </a:r>
          </a:p>
        </p:txBody>
      </p:sp>
      <p:sp>
        <p:nvSpPr>
          <p:cNvPr id="3" name="Text Placeholder 2">
            <a:extLst>
              <a:ext uri="{FF2B5EF4-FFF2-40B4-BE49-F238E27FC236}">
                <a16:creationId xmlns:a16="http://schemas.microsoft.com/office/drawing/2014/main" id="{4D701B9A-43D0-EE9E-A33B-6CECF3C28BCD}"/>
              </a:ext>
            </a:extLst>
          </p:cNvPr>
          <p:cNvSpPr>
            <a:spLocks noGrp="1"/>
          </p:cNvSpPr>
          <p:nvPr>
            <p:ph type="body" idx="1"/>
          </p:nvPr>
        </p:nvSpPr>
        <p:spPr>
          <a:xfrm>
            <a:off x="691200" y="1365627"/>
            <a:ext cx="7761600" cy="2868900"/>
          </a:xfrm>
        </p:spPr>
        <p:txBody>
          <a:bodyPr/>
          <a:lstStyle/>
          <a:p>
            <a:pPr marL="76200" indent="0">
              <a:buNone/>
            </a:pPr>
            <a:r>
              <a:rPr lang="en-NZ" dirty="0"/>
              <a:t>Awkward combination in an evaluation</a:t>
            </a:r>
          </a:p>
          <a:p>
            <a:pPr lvl="1"/>
            <a:r>
              <a:rPr lang="en-NZ" sz="1800" dirty="0"/>
              <a:t>Small measured impacts </a:t>
            </a:r>
            <a:br>
              <a:rPr lang="en-NZ" sz="1800" dirty="0"/>
            </a:br>
            <a:r>
              <a:rPr lang="en-NZ" sz="1800" dirty="0"/>
              <a:t>(ceiling effects with rating scale)  </a:t>
            </a:r>
            <a:br>
              <a:rPr lang="en-NZ" sz="1800" dirty="0"/>
            </a:br>
            <a:r>
              <a:rPr lang="en-NZ" sz="3200" dirty="0"/>
              <a:t>+</a:t>
            </a:r>
          </a:p>
          <a:p>
            <a:pPr lvl="1"/>
            <a:r>
              <a:rPr lang="en-NZ" sz="1800" dirty="0"/>
              <a:t>Small sample sizes </a:t>
            </a:r>
            <a:br>
              <a:rPr lang="en-NZ" sz="1800" dirty="0"/>
            </a:br>
            <a:r>
              <a:rPr lang="en-NZ" sz="1800" dirty="0"/>
              <a:t>(keen to report on subgroups such as Māori, low SES)</a:t>
            </a:r>
            <a:br>
              <a:rPr lang="en-NZ" sz="1800" dirty="0"/>
            </a:br>
            <a:r>
              <a:rPr lang="en-NZ" sz="3200" dirty="0"/>
              <a:t>=</a:t>
            </a:r>
            <a:endParaRPr lang="en-NZ" sz="1800" dirty="0"/>
          </a:p>
          <a:p>
            <a:pPr lvl="1"/>
            <a:r>
              <a:rPr lang="en-NZ" sz="1800" dirty="0"/>
              <a:t>Big risk that my report unclear, confusing</a:t>
            </a:r>
          </a:p>
        </p:txBody>
      </p:sp>
      <p:sp>
        <p:nvSpPr>
          <p:cNvPr id="4" name="Slide Number Placeholder 3">
            <a:extLst>
              <a:ext uri="{FF2B5EF4-FFF2-40B4-BE49-F238E27FC236}">
                <a16:creationId xmlns:a16="http://schemas.microsoft.com/office/drawing/2014/main" id="{F9772FE6-AE6F-921C-0137-42DDBE8615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56795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A64F-05F4-D7A6-FB29-35E06E13B82B}"/>
              </a:ext>
            </a:extLst>
          </p:cNvPr>
          <p:cNvSpPr>
            <a:spLocks noGrp="1"/>
          </p:cNvSpPr>
          <p:nvPr>
            <p:ph type="title"/>
          </p:nvPr>
        </p:nvSpPr>
        <p:spPr/>
        <p:txBody>
          <a:bodyPr/>
          <a:lstStyle/>
          <a:p>
            <a:r>
              <a:rPr lang="en-US" dirty="0"/>
              <a:t>Hurdles to beware of</a:t>
            </a:r>
          </a:p>
        </p:txBody>
      </p:sp>
      <p:sp>
        <p:nvSpPr>
          <p:cNvPr id="3" name="Text Placeholder 2">
            <a:extLst>
              <a:ext uri="{FF2B5EF4-FFF2-40B4-BE49-F238E27FC236}">
                <a16:creationId xmlns:a16="http://schemas.microsoft.com/office/drawing/2014/main" id="{5BD8567F-145A-0A66-A608-601B5DB73514}"/>
              </a:ext>
            </a:extLst>
          </p:cNvPr>
          <p:cNvSpPr>
            <a:spLocks noGrp="1"/>
          </p:cNvSpPr>
          <p:nvPr>
            <p:ph type="body" idx="1"/>
          </p:nvPr>
        </p:nvSpPr>
        <p:spPr/>
        <p:txBody>
          <a:bodyPr/>
          <a:lstStyle/>
          <a:p>
            <a:r>
              <a:rPr lang="en-US" dirty="0"/>
              <a:t>No wording replacement for ‘stat sig’ that is short &amp; simple &amp; correct</a:t>
            </a:r>
          </a:p>
          <a:p>
            <a:r>
              <a:rPr lang="en-US" dirty="0"/>
              <a:t>Pushback to alternatives likely</a:t>
            </a:r>
          </a:p>
          <a:p>
            <a:pPr lvl="1"/>
            <a:r>
              <a:rPr lang="en-US" sz="1800" dirty="0">
                <a:sym typeface="Wingdings" panose="05000000000000000000" pitchFamily="2" charset="2"/>
              </a:rPr>
              <a:t>“Seductive appeal—the apparent but illusory certainty—of declaring an effect ‘statistically significant’” Cumming (2014)</a:t>
            </a:r>
          </a:p>
        </p:txBody>
      </p:sp>
      <p:sp>
        <p:nvSpPr>
          <p:cNvPr id="4" name="Slide Number Placeholder 3">
            <a:extLst>
              <a:ext uri="{FF2B5EF4-FFF2-40B4-BE49-F238E27FC236}">
                <a16:creationId xmlns:a16="http://schemas.microsoft.com/office/drawing/2014/main" id="{F9715A43-D994-6C4A-EAA2-6D90831C3E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6" name="Picture 5" descr="Two dragons illustration">
            <a:extLst>
              <a:ext uri="{FF2B5EF4-FFF2-40B4-BE49-F238E27FC236}">
                <a16:creationId xmlns:a16="http://schemas.microsoft.com/office/drawing/2014/main" id="{C6CFE6CD-6D4B-40B7-8EAC-4B49086C9AFA}"/>
              </a:ext>
            </a:extLst>
          </p:cNvPr>
          <p:cNvPicPr>
            <a:picLocks noChangeAspect="1"/>
          </p:cNvPicPr>
          <p:nvPr/>
        </p:nvPicPr>
        <p:blipFill>
          <a:blip r:embed="rId3"/>
          <a:stretch>
            <a:fillRect/>
          </a:stretch>
        </p:blipFill>
        <p:spPr>
          <a:xfrm>
            <a:off x="7125687" y="0"/>
            <a:ext cx="1979788" cy="1511100"/>
          </a:xfrm>
          <a:prstGeom prst="rect">
            <a:avLst/>
          </a:prstGeom>
        </p:spPr>
      </p:pic>
    </p:spTree>
    <p:extLst>
      <p:ext uri="{BB962C8B-B14F-4D97-AF65-F5344CB8AC3E}">
        <p14:creationId xmlns:p14="http://schemas.microsoft.com/office/powerpoint/2010/main" val="165362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E36C-7881-55EB-95F4-8459172AEFA8}"/>
              </a:ext>
            </a:extLst>
          </p:cNvPr>
          <p:cNvSpPr>
            <a:spLocks noGrp="1"/>
          </p:cNvSpPr>
          <p:nvPr>
            <p:ph type="title"/>
          </p:nvPr>
        </p:nvSpPr>
        <p:spPr/>
        <p:txBody>
          <a:bodyPr/>
          <a:lstStyle/>
          <a:p>
            <a:r>
              <a:rPr lang="en-US" dirty="0"/>
              <a:t>Some wording options</a:t>
            </a:r>
          </a:p>
        </p:txBody>
      </p:sp>
      <p:sp>
        <p:nvSpPr>
          <p:cNvPr id="3" name="Slide Number Placeholder 2">
            <a:extLst>
              <a:ext uri="{FF2B5EF4-FFF2-40B4-BE49-F238E27FC236}">
                <a16:creationId xmlns:a16="http://schemas.microsoft.com/office/drawing/2014/main" id="{A545AE13-1425-8C30-8668-3A7E54BE1C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aphicFrame>
        <p:nvGraphicFramePr>
          <p:cNvPr id="4" name="Table 4">
            <a:extLst>
              <a:ext uri="{FF2B5EF4-FFF2-40B4-BE49-F238E27FC236}">
                <a16:creationId xmlns:a16="http://schemas.microsoft.com/office/drawing/2014/main" id="{DBAF8FD9-1D22-D16E-11C4-21097741B8E4}"/>
              </a:ext>
            </a:extLst>
          </p:cNvPr>
          <p:cNvGraphicFramePr>
            <a:graphicFrameLocks noGrp="1"/>
          </p:cNvGraphicFramePr>
          <p:nvPr>
            <p:extLst>
              <p:ext uri="{D42A27DB-BD31-4B8C-83A1-F6EECF244321}">
                <p14:modId xmlns:p14="http://schemas.microsoft.com/office/powerpoint/2010/main" val="1810843291"/>
              </p:ext>
            </p:extLst>
          </p:nvPr>
        </p:nvGraphicFramePr>
        <p:xfrm>
          <a:off x="691200" y="1135513"/>
          <a:ext cx="7936150" cy="3931920"/>
        </p:xfrm>
        <a:graphic>
          <a:graphicData uri="http://schemas.openxmlformats.org/drawingml/2006/table">
            <a:tbl>
              <a:tblPr firstRow="1" bandRow="1">
                <a:tableStyleId>{01647F55-63A4-4815-BD1B-80D29F7D4806}</a:tableStyleId>
              </a:tblPr>
              <a:tblGrid>
                <a:gridCol w="1676752">
                  <a:extLst>
                    <a:ext uri="{9D8B030D-6E8A-4147-A177-3AD203B41FA5}">
                      <a16:colId xmlns:a16="http://schemas.microsoft.com/office/drawing/2014/main" val="1851995923"/>
                    </a:ext>
                  </a:extLst>
                </a:gridCol>
                <a:gridCol w="6259398">
                  <a:extLst>
                    <a:ext uri="{9D8B030D-6E8A-4147-A177-3AD203B41FA5}">
                      <a16:colId xmlns:a16="http://schemas.microsoft.com/office/drawing/2014/main" val="1323452738"/>
                    </a:ext>
                  </a:extLst>
                </a:gridCol>
              </a:tblGrid>
              <a:tr h="867481">
                <a:tc>
                  <a:txBody>
                    <a:bodyPr/>
                    <a:lstStyle/>
                    <a:p>
                      <a:r>
                        <a:rPr lang="en-US" sz="1800" b="1" dirty="0">
                          <a:latin typeface="Arial Nova Cond" panose="020B0506020202020204" pitchFamily="34" charset="0"/>
                        </a:rPr>
                        <a:t>may not be zero</a:t>
                      </a:r>
                    </a:p>
                  </a:txBody>
                  <a:tcPr>
                    <a:solidFill>
                      <a:schemeClr val="bg1"/>
                    </a:solidFill>
                  </a:tcPr>
                </a:tc>
                <a:tc>
                  <a:txBody>
                    <a:bodyPr/>
                    <a:lstStyle/>
                    <a:p>
                      <a:r>
                        <a:rPr lang="en-US" sz="1800" b="1" dirty="0">
                          <a:latin typeface="Arial Nova Cond" panose="020B0506020202020204" pitchFamily="34" charset="0"/>
                        </a:rPr>
                        <a:t>E.g. “indicating that the true effects may not be zero”. </a:t>
                      </a:r>
                      <a:br>
                        <a:rPr lang="en-US" sz="1800" b="1" dirty="0">
                          <a:latin typeface="Arial Nova Cond" panose="020B0506020202020204" pitchFamily="34" charset="0"/>
                        </a:rPr>
                      </a:br>
                      <a:r>
                        <a:rPr lang="en-US" sz="1800" b="1" dirty="0">
                          <a:latin typeface="Arial Nova Cond" panose="020B0506020202020204" pitchFamily="34" charset="0"/>
                        </a:rPr>
                        <a:t>Or “there is reason to doubt that the true effects are zero”.</a:t>
                      </a:r>
                      <a:br>
                        <a:rPr lang="en-US" sz="1800" b="1" dirty="0">
                          <a:latin typeface="Arial Nova Cond" panose="020B0506020202020204" pitchFamily="34" charset="0"/>
                        </a:rPr>
                      </a:br>
                      <a:r>
                        <a:rPr lang="en-US" sz="1800" b="1" dirty="0">
                          <a:latin typeface="Arial Nova Cond" panose="020B0506020202020204" pitchFamily="34" charset="0"/>
                          <a:hlinkClick r:id="rId3"/>
                        </a:rPr>
                        <a:t>Spence &amp; Stanley </a:t>
                      </a:r>
                      <a:r>
                        <a:rPr lang="en-US" sz="1800" b="1" dirty="0">
                          <a:latin typeface="Arial Nova Cond" panose="020B0506020202020204" pitchFamily="34" charset="0"/>
                        </a:rPr>
                        <a:t>(2018) – </a:t>
                      </a:r>
                      <a:r>
                        <a:rPr lang="en-US" sz="1800" b="1" i="1" dirty="0">
                          <a:latin typeface="Arial Nova Cond" panose="020B0506020202020204" pitchFamily="34" charset="0"/>
                        </a:rPr>
                        <a:t>Concise, simple, and not wrong</a:t>
                      </a:r>
                    </a:p>
                  </a:txBody>
                  <a:tcPr/>
                </a:tc>
                <a:extLst>
                  <a:ext uri="{0D108BD9-81ED-4DB2-BD59-A6C34878D82A}">
                    <a16:rowId xmlns:a16="http://schemas.microsoft.com/office/drawing/2014/main" val="1052414810"/>
                  </a:ext>
                </a:extLst>
              </a:tr>
              <a:tr h="1648213">
                <a:tc>
                  <a:txBody>
                    <a:bodyPr/>
                    <a:lstStyle/>
                    <a:p>
                      <a:r>
                        <a:rPr lang="en-US" sz="1800" b="1" dirty="0">
                          <a:latin typeface="Arial Nova Cond" panose="020B0506020202020204" pitchFamily="34" charset="0"/>
                        </a:rPr>
                        <a:t>real or meaningful </a:t>
                      </a:r>
                    </a:p>
                  </a:txBody>
                  <a:tcPr/>
                </a:tc>
                <a:tc>
                  <a:txBody>
                    <a:bodyPr/>
                    <a:lstStyle/>
                    <a:p>
                      <a:r>
                        <a:rPr lang="en-US" sz="1800" b="1" dirty="0">
                          <a:latin typeface="Arial Nova Cond" panose="020B0506020202020204" pitchFamily="34" charset="0"/>
                        </a:rPr>
                        <a:t>“A statistically significant difference is likely to represent a real change over time rather than a random variation due to the sampling process.” </a:t>
                      </a:r>
                      <a:r>
                        <a:rPr lang="en-US" sz="1800" b="1" dirty="0">
                          <a:latin typeface="Arial Nova Cond" panose="020B0506020202020204" pitchFamily="34" charset="0"/>
                          <a:hlinkClick r:id="rId4"/>
                        </a:rPr>
                        <a:t>MoH/NZHS</a:t>
                      </a:r>
                      <a:br>
                        <a:rPr lang="en-US" sz="1800" b="1" dirty="0">
                          <a:latin typeface="Arial Nova Cond" panose="020B0506020202020204" pitchFamily="34" charset="0"/>
                        </a:rPr>
                      </a:br>
                      <a:r>
                        <a:rPr lang="en-US" sz="1800" b="1" dirty="0">
                          <a:latin typeface="Arial Nova Cond" panose="020B0506020202020204" pitchFamily="34" charset="0"/>
                        </a:rPr>
                        <a:t>“Statistical significance shows whether any differences observed between two groups being studied are “real” or whether they are simply due to chance.” </a:t>
                      </a:r>
                      <a:r>
                        <a:rPr lang="en-US" sz="1800" b="1" dirty="0" err="1">
                          <a:latin typeface="Arial Nova Cond" panose="020B0506020202020204" pitchFamily="34" charset="0"/>
                          <a:hlinkClick r:id="rId5"/>
                        </a:rPr>
                        <a:t>SportNZ</a:t>
                      </a:r>
                      <a:endParaRPr lang="en-US" sz="1800" b="1" dirty="0">
                        <a:latin typeface="Arial Nova Cond" panose="020B0506020202020204" pitchFamily="34" charset="0"/>
                      </a:endParaRPr>
                    </a:p>
                  </a:txBody>
                  <a:tcPr/>
                </a:tc>
                <a:extLst>
                  <a:ext uri="{0D108BD9-81ED-4DB2-BD59-A6C34878D82A}">
                    <a16:rowId xmlns:a16="http://schemas.microsoft.com/office/drawing/2014/main" val="3324292293"/>
                  </a:ext>
                </a:extLst>
              </a:tr>
              <a:tr h="6072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i="1" dirty="0">
                          <a:latin typeface="Arial Nova Cond" panose="020B0506020202020204" pitchFamily="34" charset="0"/>
                        </a:rPr>
                        <a:t>Avoid / </a:t>
                      </a:r>
                      <a:r>
                        <a:rPr lang="en-US" sz="1800" b="1" i="1" dirty="0" err="1">
                          <a:latin typeface="Arial Nova Cond" panose="020B0506020202020204" pitchFamily="34" charset="0"/>
                        </a:rPr>
                        <a:t>minimise</a:t>
                      </a:r>
                      <a:r>
                        <a:rPr lang="en-US" sz="1800" b="1" i="1" dirty="0">
                          <a:latin typeface="Arial Nova Cond" panose="020B0506020202020204" pitchFamily="34" charset="0"/>
                        </a:rPr>
                        <a:t>!</a:t>
                      </a:r>
                      <a:endParaRPr lang="en-US" sz="1800" b="1" dirty="0">
                        <a:latin typeface="Arial Nova Cond" panose="020B0506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latin typeface="Arial Nova Cond" panose="020B0506020202020204" pitchFamily="34" charset="0"/>
                        </a:rPr>
                        <a:t>Finesse by focusing on confidence intervals </a:t>
                      </a:r>
                      <a:br>
                        <a:rPr lang="en-US" sz="1800" b="1" dirty="0">
                          <a:latin typeface="Arial Nova Cond" panose="020B0506020202020204" pitchFamily="34" charset="0"/>
                        </a:rPr>
                      </a:br>
                      <a:r>
                        <a:rPr lang="en-US" sz="1800" b="1" dirty="0">
                          <a:solidFill>
                            <a:schemeClr val="accent1"/>
                          </a:solidFill>
                          <a:latin typeface="Arial Nova Cond" panose="020B0506020202020204" pitchFamily="34" charset="0"/>
                        </a:rPr>
                        <a:t>[our preferred strategy in many contexts e.g. graphs earlier]</a:t>
                      </a:r>
                    </a:p>
                  </a:txBody>
                  <a:tcPr/>
                </a:tc>
                <a:extLst>
                  <a:ext uri="{0D108BD9-81ED-4DB2-BD59-A6C34878D82A}">
                    <a16:rowId xmlns:a16="http://schemas.microsoft.com/office/drawing/2014/main" val="3361057679"/>
                  </a:ext>
                </a:extLst>
              </a:tr>
              <a:tr h="623600">
                <a:tc>
                  <a:txBody>
                    <a:bodyPr/>
                    <a:lstStyle/>
                    <a:p>
                      <a:r>
                        <a:rPr lang="en-US" sz="1800" b="1" dirty="0">
                          <a:latin typeface="Arial Nova Cond" panose="020B0506020202020204" pitchFamily="34" charset="0"/>
                        </a:rPr>
                        <a:t>margin of error</a:t>
                      </a:r>
                    </a:p>
                  </a:txBody>
                  <a:tcPr/>
                </a:tc>
                <a:tc>
                  <a:txBody>
                    <a:bodyPr/>
                    <a:lstStyle/>
                    <a:p>
                      <a:r>
                        <a:rPr lang="en-US" sz="1800" b="1" dirty="0">
                          <a:latin typeface="Arial Nova Cond" panose="020B0506020202020204" pitchFamily="34" charset="0"/>
                        </a:rPr>
                        <a:t>Familiar from opinion polls – avoids ‘confidence interval’ where that’s too technical/statistical</a:t>
                      </a:r>
                    </a:p>
                  </a:txBody>
                  <a:tcPr/>
                </a:tc>
                <a:extLst>
                  <a:ext uri="{0D108BD9-81ED-4DB2-BD59-A6C34878D82A}">
                    <a16:rowId xmlns:a16="http://schemas.microsoft.com/office/drawing/2014/main" val="2415868814"/>
                  </a:ext>
                </a:extLst>
              </a:tr>
            </a:tbl>
          </a:graphicData>
        </a:graphic>
      </p:graphicFrame>
    </p:spTree>
    <p:extLst>
      <p:ext uri="{BB962C8B-B14F-4D97-AF65-F5344CB8AC3E}">
        <p14:creationId xmlns:p14="http://schemas.microsoft.com/office/powerpoint/2010/main" val="3133674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9600" dirty="0">
                <a:solidFill>
                  <a:schemeClr val="bg2"/>
                </a:solidFill>
              </a:rPr>
              <a:t>1c.</a:t>
            </a:r>
          </a:p>
          <a:p>
            <a:pPr marL="0" lvl="0" indent="0" algn="r" rtl="0">
              <a:spcBef>
                <a:spcPts val="0"/>
              </a:spcBef>
              <a:spcAft>
                <a:spcPts val="0"/>
              </a:spcAft>
              <a:buNone/>
            </a:pPr>
            <a:r>
              <a:rPr lang="en-US" dirty="0"/>
              <a:t>Other ‘new statistics’ stuff</a:t>
            </a:r>
          </a:p>
        </p:txBody>
      </p:sp>
      <p:sp>
        <p:nvSpPr>
          <p:cNvPr id="87" name="Google Shape;87;p14"/>
          <p:cNvSpPr txBox="1">
            <a:spLocks noGrp="1"/>
          </p:cNvSpPr>
          <p:nvPr>
            <p:ph type="subTitle" idx="1"/>
          </p:nvPr>
        </p:nvSpPr>
        <p:spPr>
          <a:xfrm>
            <a:off x="5882326" y="2863389"/>
            <a:ext cx="3223149" cy="1432800"/>
          </a:xfrm>
          <a:prstGeom prst="rect">
            <a:avLst/>
          </a:prstGeom>
        </p:spPr>
        <p:txBody>
          <a:bodyPr spcFirstLastPara="1" wrap="square" lIns="91425" tIns="91425" rIns="91425" bIns="91425" anchor="b" anchorCtr="0">
            <a:noAutofit/>
          </a:bodyPr>
          <a:lstStyle/>
          <a:p>
            <a:pPr marL="76200" indent="0"/>
            <a:r>
              <a:rPr lang="en-US" dirty="0"/>
              <a:t>Other key themes (very briefly)</a:t>
            </a:r>
          </a:p>
        </p:txBody>
      </p:sp>
      <p:sp>
        <p:nvSpPr>
          <p:cNvPr id="88" name="Google Shape;88;p14"/>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70678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0"/>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NZ" dirty="0"/>
              <a:t>Meta-analysis</a:t>
            </a:r>
            <a:endParaRPr dirty="0"/>
          </a:p>
        </p:txBody>
      </p:sp>
      <p:sp>
        <p:nvSpPr>
          <p:cNvPr id="138" name="Google Shape;138;p20"/>
          <p:cNvSpPr txBox="1">
            <a:spLocks noGrp="1"/>
          </p:cNvSpPr>
          <p:nvPr>
            <p:ph type="body" idx="1"/>
          </p:nvPr>
        </p:nvSpPr>
        <p:spPr>
          <a:xfrm>
            <a:off x="691200" y="1504294"/>
            <a:ext cx="4455292" cy="2886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NZ" sz="2000" dirty="0"/>
              <a:t>Restorative justice (RJ) example from Campbell Collaboration.</a:t>
            </a:r>
          </a:p>
          <a:p>
            <a:pPr marL="0" lvl="0" indent="0" algn="l" rtl="0">
              <a:spcBef>
                <a:spcPts val="600"/>
              </a:spcBef>
              <a:spcAft>
                <a:spcPts val="0"/>
              </a:spcAft>
              <a:buNone/>
            </a:pPr>
            <a:endParaRPr lang="en-NZ" sz="2000" dirty="0"/>
          </a:p>
          <a:p>
            <a:pPr marL="0" lvl="0" indent="0" algn="l" rtl="0">
              <a:spcBef>
                <a:spcPts val="600"/>
              </a:spcBef>
              <a:spcAft>
                <a:spcPts val="0"/>
              </a:spcAft>
              <a:buNone/>
            </a:pPr>
            <a:r>
              <a:rPr lang="en-NZ" sz="2000" dirty="0"/>
              <a:t>Meta-analysis (</a:t>
            </a:r>
            <a:r>
              <a:rPr lang="en-NZ" sz="2000" dirty="0">
                <a:solidFill>
                  <a:srgbClr val="01FE40"/>
                </a:solidFill>
              </a:rPr>
              <a:t>green diamond</a:t>
            </a:r>
            <a:r>
              <a:rPr lang="en-NZ" sz="2000" dirty="0"/>
              <a:t>) shows small effect favouring RJ in reducing re-offending – traditional hypothesis testing would have missed that</a:t>
            </a:r>
          </a:p>
        </p:txBody>
      </p:sp>
      <p:sp>
        <p:nvSpPr>
          <p:cNvPr id="144" name="Google Shape;144;p20"/>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3" name="Picture 2">
            <a:extLst>
              <a:ext uri="{FF2B5EF4-FFF2-40B4-BE49-F238E27FC236}">
                <a16:creationId xmlns:a16="http://schemas.microsoft.com/office/drawing/2014/main" id="{86637DE7-AE27-FFC1-353F-2FB3BFF3A9C6}"/>
              </a:ext>
            </a:extLst>
          </p:cNvPr>
          <p:cNvPicPr>
            <a:picLocks noChangeAspect="1"/>
          </p:cNvPicPr>
          <p:nvPr/>
        </p:nvPicPr>
        <p:blipFill>
          <a:blip r:embed="rId3"/>
          <a:stretch>
            <a:fillRect/>
          </a:stretch>
        </p:blipFill>
        <p:spPr>
          <a:xfrm>
            <a:off x="5515725" y="0"/>
            <a:ext cx="3267735" cy="5143500"/>
          </a:xfrm>
          <a:prstGeom prst="rect">
            <a:avLst/>
          </a:prstGeom>
        </p:spPr>
      </p:pic>
    </p:spTree>
    <p:extLst>
      <p:ext uri="{BB962C8B-B14F-4D97-AF65-F5344CB8AC3E}">
        <p14:creationId xmlns:p14="http://schemas.microsoft.com/office/powerpoint/2010/main" val="71544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4F61-9BD7-6D4E-62BE-3D6C9BA3C97A}"/>
              </a:ext>
            </a:extLst>
          </p:cNvPr>
          <p:cNvSpPr>
            <a:spLocks noGrp="1"/>
          </p:cNvSpPr>
          <p:nvPr>
            <p:ph type="title"/>
          </p:nvPr>
        </p:nvSpPr>
        <p:spPr/>
        <p:txBody>
          <a:bodyPr/>
          <a:lstStyle/>
          <a:p>
            <a:r>
              <a:rPr lang="en-NZ" dirty="0"/>
              <a:t>Open Science </a:t>
            </a:r>
            <a:br>
              <a:rPr lang="en-NZ" dirty="0"/>
            </a:br>
            <a:r>
              <a:rPr lang="en-NZ" sz="2000" dirty="0"/>
              <a:t>(key new stats theme we lack time to illustrate)</a:t>
            </a:r>
          </a:p>
        </p:txBody>
      </p:sp>
      <p:sp>
        <p:nvSpPr>
          <p:cNvPr id="5" name="Slide Number Placeholder 4">
            <a:extLst>
              <a:ext uri="{FF2B5EF4-FFF2-40B4-BE49-F238E27FC236}">
                <a16:creationId xmlns:a16="http://schemas.microsoft.com/office/drawing/2014/main" id="{BAF9AE2F-0FFA-AFB3-A269-6126E77F50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aphicFrame>
        <p:nvGraphicFramePr>
          <p:cNvPr id="9" name="Table 8">
            <a:extLst>
              <a:ext uri="{FF2B5EF4-FFF2-40B4-BE49-F238E27FC236}">
                <a16:creationId xmlns:a16="http://schemas.microsoft.com/office/drawing/2014/main" id="{3DF405BD-36A2-7D15-E49F-1511E6B2CCAA}"/>
              </a:ext>
            </a:extLst>
          </p:cNvPr>
          <p:cNvGraphicFramePr>
            <a:graphicFrameLocks noGrp="1"/>
          </p:cNvGraphicFramePr>
          <p:nvPr>
            <p:extLst>
              <p:ext uri="{D42A27DB-BD31-4B8C-83A1-F6EECF244321}">
                <p14:modId xmlns:p14="http://schemas.microsoft.com/office/powerpoint/2010/main" val="1563497824"/>
              </p:ext>
            </p:extLst>
          </p:nvPr>
        </p:nvGraphicFramePr>
        <p:xfrm>
          <a:off x="771531" y="1758283"/>
          <a:ext cx="7480555" cy="3459450"/>
        </p:xfrm>
        <a:graphic>
          <a:graphicData uri="http://schemas.openxmlformats.org/drawingml/2006/table">
            <a:tbl>
              <a:tblPr firstRow="1" bandRow="1">
                <a:tableStyleId>{01647F55-63A4-4815-BD1B-80D29F7D4806}</a:tableStyleId>
              </a:tblPr>
              <a:tblGrid>
                <a:gridCol w="2000148">
                  <a:extLst>
                    <a:ext uri="{9D8B030D-6E8A-4147-A177-3AD203B41FA5}">
                      <a16:colId xmlns:a16="http://schemas.microsoft.com/office/drawing/2014/main" val="3472026560"/>
                    </a:ext>
                  </a:extLst>
                </a:gridCol>
                <a:gridCol w="5480407">
                  <a:extLst>
                    <a:ext uri="{9D8B030D-6E8A-4147-A177-3AD203B41FA5}">
                      <a16:colId xmlns:a16="http://schemas.microsoft.com/office/drawing/2014/main" val="2914870334"/>
                    </a:ext>
                  </a:extLst>
                </a:gridCol>
              </a:tblGrid>
              <a:tr h="107664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rgbClr val="454F5B"/>
                          </a:solidFill>
                          <a:latin typeface="Montserrat"/>
                          <a:sym typeface="Arial"/>
                        </a:rPr>
                        <a:t>Motivation</a:t>
                      </a:r>
                      <a:endParaRPr lang="en-NZ" sz="2000" b="1" i="0" u="none" strike="noStrike" cap="none" dirty="0">
                        <a:solidFill>
                          <a:srgbClr val="454F5B"/>
                        </a:solidFill>
                        <a:latin typeface="Montserrat"/>
                        <a:ea typeface="Montserrat"/>
                        <a:cs typeface="Montserrat"/>
                        <a:sym typeface="Montserrat"/>
                      </a:endParaRP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rgbClr val="454F5B"/>
                          </a:solidFill>
                          <a:latin typeface="Montserrat"/>
                          <a:sym typeface="Montserrat"/>
                        </a:rPr>
                        <a:t>Replicability crisis in 2010s e.g.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b="0" i="0" u="none" strike="noStrike" cap="none" dirty="0">
                          <a:solidFill>
                            <a:srgbClr val="454F5B"/>
                          </a:solidFill>
                          <a:latin typeface="Montserrat"/>
                          <a:sym typeface="Montserrat"/>
                        </a:rPr>
                        <a:t>selective publication</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b="0" i="0" u="none" strike="noStrike" cap="none" dirty="0">
                          <a:solidFill>
                            <a:srgbClr val="454F5B"/>
                          </a:solidFill>
                          <a:latin typeface="Montserrat"/>
                          <a:sym typeface="Montserrat"/>
                        </a:rPr>
                        <a:t>the .05 imperative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b="0" i="0" u="none" strike="noStrike" cap="none" dirty="0">
                          <a:solidFill>
                            <a:srgbClr val="454F5B"/>
                          </a:solidFill>
                          <a:latin typeface="Montserrat"/>
                          <a:sym typeface="Montserrat"/>
                        </a:rPr>
                        <a:t>lack of replication</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b="0" i="1" u="none" strike="noStrike" cap="none" dirty="0">
                          <a:solidFill>
                            <a:srgbClr val="454F5B"/>
                          </a:solidFill>
                          <a:latin typeface="Montserrat"/>
                          <a:sym typeface="Montserrat"/>
                        </a:rPr>
                        <a:t>p-</a:t>
                      </a:r>
                      <a:r>
                        <a:rPr lang="en-US" sz="2000" b="0" i="0" u="none" strike="noStrike" cap="none" dirty="0">
                          <a:solidFill>
                            <a:srgbClr val="454F5B"/>
                          </a:solidFill>
                          <a:latin typeface="Montserrat"/>
                          <a:sym typeface="Montserrat"/>
                        </a:rPr>
                        <a:t>hacking</a:t>
                      </a:r>
                      <a:endParaRPr lang="en-US" sz="2000" b="0" i="1" u="none" strike="noStrike" cap="none" dirty="0">
                        <a:solidFill>
                          <a:srgbClr val="454F5B"/>
                        </a:solidFill>
                        <a:latin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21824"/>
                  </a:ext>
                </a:extLst>
              </a:tr>
              <a:tr h="107664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2000" b="1" dirty="0">
                          <a:solidFill>
                            <a:srgbClr val="454F5B"/>
                          </a:solidFill>
                          <a:latin typeface="Montserrat"/>
                          <a:ea typeface="Montserrat"/>
                          <a:cs typeface="Montserrat"/>
                          <a:sym typeface="Montserrat"/>
                        </a:rPr>
                        <a:t>Key tools</a:t>
                      </a: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2000" b="0" dirty="0">
                          <a:solidFill>
                            <a:srgbClr val="454F5B"/>
                          </a:solidFill>
                          <a:latin typeface="Montserrat"/>
                          <a:sym typeface="Montserrat"/>
                        </a:rPr>
                        <a:t>Pre-registration of design, analysis plan</a:t>
                      </a:r>
                    </a:p>
                    <a:p>
                      <a:pPr marL="0" lvl="0" indent="0" algn="l" rtl="0">
                        <a:spcBef>
                          <a:spcPts val="0"/>
                        </a:spcBef>
                        <a:spcAft>
                          <a:spcPts val="0"/>
                        </a:spcAft>
                        <a:buNone/>
                      </a:pPr>
                      <a:endParaRPr lang="en-US" sz="2000" b="0" dirty="0">
                        <a:solidFill>
                          <a:srgbClr val="454F5B"/>
                        </a:solidFill>
                        <a:latin typeface="Montserrat"/>
                        <a:sym typeface="Montserrat"/>
                      </a:endParaRPr>
                    </a:p>
                    <a:p>
                      <a:pPr marL="0" lvl="0" indent="0" algn="l" rtl="0">
                        <a:spcBef>
                          <a:spcPts val="0"/>
                        </a:spcBef>
                        <a:spcAft>
                          <a:spcPts val="0"/>
                        </a:spcAft>
                        <a:buNone/>
                      </a:pPr>
                      <a:r>
                        <a:rPr lang="en-US" sz="2000" b="0" dirty="0">
                          <a:solidFill>
                            <a:srgbClr val="454F5B"/>
                          </a:solidFill>
                          <a:latin typeface="Montserrat"/>
                          <a:sym typeface="Montserrat"/>
                        </a:rPr>
                        <a:t>Open data (lets others re-</a:t>
                      </a:r>
                      <a:r>
                        <a:rPr lang="en-US" sz="2000" b="0" dirty="0" err="1">
                          <a:solidFill>
                            <a:srgbClr val="454F5B"/>
                          </a:solidFill>
                          <a:latin typeface="Montserrat"/>
                          <a:sym typeface="Montserrat"/>
                        </a:rPr>
                        <a:t>analyse</a:t>
                      </a:r>
                      <a:r>
                        <a:rPr lang="en-US" sz="2000" b="0" dirty="0">
                          <a:solidFill>
                            <a:srgbClr val="454F5B"/>
                          </a:solidFill>
                          <a:latin typeface="Montserrat"/>
                          <a:sym typeface="Montserrat"/>
                        </a:rPr>
                        <a:t>/ check)</a:t>
                      </a:r>
                    </a:p>
                    <a:p>
                      <a:pPr marL="0" lvl="0" indent="0" algn="l" rtl="0">
                        <a:spcBef>
                          <a:spcPts val="0"/>
                        </a:spcBef>
                        <a:spcAft>
                          <a:spcPts val="0"/>
                        </a:spcAft>
                        <a:buNone/>
                      </a:pPr>
                      <a:endParaRPr sz="2000" b="0" dirty="0">
                        <a:solidFill>
                          <a:srgbClr val="454F5B"/>
                        </a:solidFill>
                        <a:latin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55811727"/>
                  </a:ext>
                </a:extLst>
              </a:tr>
              <a:tr h="35081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sz="20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2000" b="1" dirty="0">
                        <a:solidFill>
                          <a:srgbClr val="454F5B"/>
                        </a:solidFill>
                        <a:latin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95597153"/>
                  </a:ext>
                </a:extLst>
              </a:tr>
            </a:tbl>
          </a:graphicData>
        </a:graphic>
      </p:graphicFrame>
    </p:spTree>
    <p:extLst>
      <p:ext uri="{BB962C8B-B14F-4D97-AF65-F5344CB8AC3E}">
        <p14:creationId xmlns:p14="http://schemas.microsoft.com/office/powerpoint/2010/main" val="296591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9600" dirty="0">
                <a:solidFill>
                  <a:schemeClr val="bg2"/>
                </a:solidFill>
              </a:rPr>
              <a:t>2.</a:t>
            </a:r>
          </a:p>
          <a:p>
            <a:pPr marL="0" lvl="0" indent="0" algn="r" rtl="0">
              <a:spcBef>
                <a:spcPts val="0"/>
              </a:spcBef>
              <a:spcAft>
                <a:spcPts val="0"/>
              </a:spcAft>
              <a:buNone/>
            </a:pPr>
            <a:r>
              <a:rPr lang="en-US" dirty="0"/>
              <a:t>Next what?</a:t>
            </a:r>
          </a:p>
        </p:txBody>
      </p:sp>
      <p:sp>
        <p:nvSpPr>
          <p:cNvPr id="87" name="Google Shape;87;p14"/>
          <p:cNvSpPr txBox="1">
            <a:spLocks noGrp="1"/>
          </p:cNvSpPr>
          <p:nvPr>
            <p:ph type="subTitle" idx="1"/>
          </p:nvPr>
        </p:nvSpPr>
        <p:spPr>
          <a:xfrm>
            <a:off x="5882326" y="2863389"/>
            <a:ext cx="3223149" cy="1432800"/>
          </a:xfrm>
          <a:prstGeom prst="rect">
            <a:avLst/>
          </a:prstGeom>
        </p:spPr>
        <p:txBody>
          <a:bodyPr spcFirstLastPara="1" wrap="square" lIns="91425" tIns="91425" rIns="91425" bIns="91425" anchor="b" anchorCtr="0">
            <a:noAutofit/>
          </a:bodyPr>
          <a:lstStyle/>
          <a:p>
            <a:pPr marL="76200" indent="0"/>
            <a:r>
              <a:rPr lang="en-US" dirty="0"/>
              <a:t>Discussion about possible next steps for you, and ANZEA</a:t>
            </a:r>
          </a:p>
        </p:txBody>
      </p:sp>
      <p:sp>
        <p:nvSpPr>
          <p:cNvPr id="88" name="Google Shape;88;p14"/>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74302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4F61-9BD7-6D4E-62BE-3D6C9BA3C97A}"/>
              </a:ext>
            </a:extLst>
          </p:cNvPr>
          <p:cNvSpPr>
            <a:spLocks noGrp="1"/>
          </p:cNvSpPr>
          <p:nvPr>
            <p:ph type="title"/>
          </p:nvPr>
        </p:nvSpPr>
        <p:spPr/>
        <p:txBody>
          <a:bodyPr/>
          <a:lstStyle/>
          <a:p>
            <a:r>
              <a:rPr lang="en-NZ" dirty="0"/>
              <a:t>Reflections</a:t>
            </a:r>
            <a:endParaRPr lang="en-NZ" sz="2000" dirty="0"/>
          </a:p>
        </p:txBody>
      </p:sp>
      <p:sp>
        <p:nvSpPr>
          <p:cNvPr id="5" name="Slide Number Placeholder 4">
            <a:extLst>
              <a:ext uri="{FF2B5EF4-FFF2-40B4-BE49-F238E27FC236}">
                <a16:creationId xmlns:a16="http://schemas.microsoft.com/office/drawing/2014/main" id="{BAF9AE2F-0FFA-AFB3-A269-6126E77F50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aphicFrame>
        <p:nvGraphicFramePr>
          <p:cNvPr id="9" name="Table 8">
            <a:extLst>
              <a:ext uri="{FF2B5EF4-FFF2-40B4-BE49-F238E27FC236}">
                <a16:creationId xmlns:a16="http://schemas.microsoft.com/office/drawing/2014/main" id="{3DF405BD-36A2-7D15-E49F-1511E6B2CCAA}"/>
              </a:ext>
            </a:extLst>
          </p:cNvPr>
          <p:cNvGraphicFramePr>
            <a:graphicFrameLocks noGrp="1"/>
          </p:cNvGraphicFramePr>
          <p:nvPr>
            <p:extLst>
              <p:ext uri="{D42A27DB-BD31-4B8C-83A1-F6EECF244321}">
                <p14:modId xmlns:p14="http://schemas.microsoft.com/office/powerpoint/2010/main" val="973085023"/>
              </p:ext>
            </p:extLst>
          </p:nvPr>
        </p:nvGraphicFramePr>
        <p:xfrm>
          <a:off x="831722" y="1483983"/>
          <a:ext cx="7480555" cy="3428950"/>
        </p:xfrm>
        <a:graphic>
          <a:graphicData uri="http://schemas.openxmlformats.org/drawingml/2006/table">
            <a:tbl>
              <a:tblPr firstRow="1" bandRow="1">
                <a:tableStyleId>{01647F55-63A4-4815-BD1B-80D29F7D4806}</a:tableStyleId>
              </a:tblPr>
              <a:tblGrid>
                <a:gridCol w="1801987">
                  <a:extLst>
                    <a:ext uri="{9D8B030D-6E8A-4147-A177-3AD203B41FA5}">
                      <a16:colId xmlns:a16="http://schemas.microsoft.com/office/drawing/2014/main" val="3472026560"/>
                    </a:ext>
                  </a:extLst>
                </a:gridCol>
                <a:gridCol w="5678568">
                  <a:extLst>
                    <a:ext uri="{9D8B030D-6E8A-4147-A177-3AD203B41FA5}">
                      <a16:colId xmlns:a16="http://schemas.microsoft.com/office/drawing/2014/main" val="2914870334"/>
                    </a:ext>
                  </a:extLst>
                </a:gridCol>
              </a:tblGrid>
              <a:tr h="419309">
                <a:tc>
                  <a:txBody>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lang="en-US" sz="2000" b="1" i="0" u="none" strike="noStrike" cap="none" dirty="0">
                          <a:solidFill>
                            <a:srgbClr val="454F5B"/>
                          </a:solidFill>
                          <a:latin typeface="Montserrat"/>
                          <a:sym typeface="Arial"/>
                        </a:rPr>
                        <a:t>Past use</a:t>
                      </a: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lang="en-US" sz="2000" b="0" i="0" u="none" strike="noStrike" cap="none" dirty="0">
                          <a:solidFill>
                            <a:srgbClr val="454F5B"/>
                          </a:solidFill>
                          <a:latin typeface="Montserrat"/>
                          <a:sym typeface="Montserrat"/>
                        </a:rPr>
                        <a:t>Have you come across this already in your work? How was it received?</a:t>
                      </a:r>
                    </a:p>
                  </a:txBody>
                  <a:tcPr marL="91425" marR="91425" marT="68575" marB="6857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21824"/>
                  </a:ext>
                </a:extLst>
              </a:tr>
              <a:tr h="35081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rgbClr val="454F5B"/>
                          </a:solidFill>
                          <a:latin typeface="Montserrat"/>
                          <a:ea typeface="Montserrat"/>
                          <a:cs typeface="Montserrat"/>
                          <a:sym typeface="Arial"/>
                        </a:rPr>
                        <a:t>Use now</a:t>
                      </a:r>
                      <a:endParaRPr sz="20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rgbClr val="454F5B"/>
                          </a:solidFill>
                          <a:latin typeface="Montserrat"/>
                          <a:sym typeface="Montserrat"/>
                        </a:rPr>
                        <a:t>Any projects you’re doing now where it might be useful to show changes in attitudes or </a:t>
                      </a:r>
                      <a:r>
                        <a:rPr lang="en-US" sz="2000" b="0" i="0" u="none" strike="noStrike" cap="none" dirty="0" err="1">
                          <a:solidFill>
                            <a:srgbClr val="454F5B"/>
                          </a:solidFill>
                          <a:latin typeface="Montserrat"/>
                          <a:sym typeface="Montserrat"/>
                        </a:rPr>
                        <a:t>behaviours</a:t>
                      </a:r>
                      <a:r>
                        <a:rPr lang="en-US" sz="2000" b="0" i="0" u="none" strike="noStrike" cap="none" dirty="0">
                          <a:solidFill>
                            <a:srgbClr val="454F5B"/>
                          </a:solidFill>
                          <a:latin typeface="Montserrat"/>
                          <a:sym typeface="Montserrat"/>
                        </a:rPr>
                        <a:t>?</a:t>
                      </a: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101294"/>
                  </a:ext>
                </a:extLst>
              </a:tr>
              <a:tr h="35081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rgbClr val="454F5B"/>
                          </a:solidFill>
                          <a:latin typeface="Montserrat"/>
                          <a:ea typeface="Montserrat"/>
                          <a:cs typeface="Montserrat"/>
                          <a:sym typeface="Arial"/>
                        </a:rPr>
                        <a:t>Learning</a:t>
                      </a:r>
                      <a:endParaRPr sz="20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rgbClr val="454F5B"/>
                          </a:solidFill>
                          <a:latin typeface="Montserrat"/>
                          <a:sym typeface="Montserrat"/>
                        </a:rPr>
                        <a:t>What would you want to learn if you were going to use new statistics approach?</a:t>
                      </a: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597153"/>
                  </a:ext>
                </a:extLst>
              </a:tr>
              <a:tr h="35081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2000" b="1" dirty="0">
                          <a:solidFill>
                            <a:srgbClr val="454F5B"/>
                          </a:solidFill>
                          <a:latin typeface="Montserrat"/>
                          <a:ea typeface="Montserrat"/>
                          <a:cs typeface="Montserrat"/>
                          <a:sym typeface="Montserrat"/>
                        </a:rPr>
                        <a:t>Support</a:t>
                      </a:r>
                      <a:endParaRPr sz="20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2000" b="0" dirty="0">
                          <a:solidFill>
                            <a:srgbClr val="454F5B"/>
                          </a:solidFill>
                          <a:latin typeface="Montserrat"/>
                          <a:sym typeface="Montserrat"/>
                        </a:rPr>
                        <a:t>Who might be useful support people?</a:t>
                      </a:r>
                      <a:endParaRPr sz="2000" b="0" dirty="0">
                        <a:solidFill>
                          <a:srgbClr val="454F5B"/>
                        </a:solidFill>
                        <a:latin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58976144"/>
                  </a:ext>
                </a:extLst>
              </a:tr>
              <a:tr h="35081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rgbClr val="454F5B"/>
                          </a:solidFill>
                          <a:latin typeface="Montserrat"/>
                          <a:ea typeface="Montserrat"/>
                          <a:cs typeface="Montserrat"/>
                          <a:sym typeface="Arial"/>
                        </a:rPr>
                        <a:t>ANZEA</a:t>
                      </a:r>
                      <a:endParaRPr sz="2000" b="1"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rgbClr val="454F5B"/>
                          </a:solidFill>
                          <a:latin typeface="Montserrat"/>
                          <a:sym typeface="Montserrat"/>
                        </a:rPr>
                        <a:t>Should ANZEA offer basic training?</a:t>
                      </a:r>
                      <a:endParaRPr lang="en-US" sz="2000" b="1" dirty="0">
                        <a:solidFill>
                          <a:srgbClr val="454F5B"/>
                        </a:solidFill>
                        <a:latin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23928584"/>
                  </a:ext>
                </a:extLst>
              </a:tr>
            </a:tbl>
          </a:graphicData>
        </a:graphic>
      </p:graphicFrame>
    </p:spTree>
    <p:extLst>
      <p:ext uri="{BB962C8B-B14F-4D97-AF65-F5344CB8AC3E}">
        <p14:creationId xmlns:p14="http://schemas.microsoft.com/office/powerpoint/2010/main" val="395273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8E7-3F72-0061-6EFC-944789BB87AA}"/>
              </a:ext>
            </a:extLst>
          </p:cNvPr>
          <p:cNvSpPr>
            <a:spLocks noGrp="1"/>
          </p:cNvSpPr>
          <p:nvPr>
            <p:ph type="title"/>
          </p:nvPr>
        </p:nvSpPr>
        <p:spPr/>
        <p:txBody>
          <a:bodyPr/>
          <a:lstStyle/>
          <a:p>
            <a:r>
              <a:rPr lang="en-NZ"/>
              <a:t>References</a:t>
            </a:r>
            <a:endParaRPr lang="en-NZ" dirty="0">
              <a:solidFill>
                <a:srgbClr val="FF0000"/>
              </a:solidFill>
            </a:endParaRPr>
          </a:p>
        </p:txBody>
      </p:sp>
      <p:sp>
        <p:nvSpPr>
          <p:cNvPr id="3" name="Text Placeholder 2">
            <a:extLst>
              <a:ext uri="{FF2B5EF4-FFF2-40B4-BE49-F238E27FC236}">
                <a16:creationId xmlns:a16="http://schemas.microsoft.com/office/drawing/2014/main" id="{517DAFC7-6E08-E37C-682A-210FD9E8B023}"/>
              </a:ext>
            </a:extLst>
          </p:cNvPr>
          <p:cNvSpPr>
            <a:spLocks noGrp="1"/>
          </p:cNvSpPr>
          <p:nvPr>
            <p:ph type="body" idx="1"/>
          </p:nvPr>
        </p:nvSpPr>
        <p:spPr>
          <a:xfrm>
            <a:off x="652675" y="1317111"/>
            <a:ext cx="3880800" cy="2868900"/>
          </a:xfrm>
        </p:spPr>
        <p:txBody>
          <a:bodyPr/>
          <a:lstStyle/>
          <a:p>
            <a:pPr marL="76200" indent="0">
              <a:lnSpc>
                <a:spcPct val="107000"/>
              </a:lnSpc>
              <a:spcAft>
                <a:spcPts val="800"/>
              </a:spcAft>
              <a:buNone/>
            </a:pPr>
            <a:r>
              <a:rPr lang="en-NZ" sz="1100" dirty="0" err="1">
                <a:effectLst/>
                <a:latin typeface="Montserrat" panose="00000500000000000000" pitchFamily="2" charset="0"/>
                <a:ea typeface="Aptos" panose="020B0004020202020204" pitchFamily="34" charset="0"/>
                <a:cs typeface="Arial" panose="020B0604020202020204" pitchFamily="34" charset="0"/>
              </a:rPr>
              <a:t>Amrhein</a:t>
            </a:r>
            <a:r>
              <a:rPr lang="en-NZ" sz="1100" dirty="0">
                <a:effectLst/>
                <a:latin typeface="Montserrat" panose="00000500000000000000" pitchFamily="2" charset="0"/>
                <a:ea typeface="Aptos" panose="020B0004020202020204" pitchFamily="34" charset="0"/>
                <a:cs typeface="Arial" panose="020B0604020202020204" pitchFamily="34" charset="0"/>
              </a:rPr>
              <a:t> V, Greenland S and McShane B (2019) ‘Scientists rise up against statistical significance’, </a:t>
            </a:r>
            <a:r>
              <a:rPr lang="en-NZ" sz="1100" i="1" dirty="0">
                <a:effectLst/>
                <a:latin typeface="Montserrat" panose="00000500000000000000" pitchFamily="2" charset="0"/>
                <a:ea typeface="Aptos" panose="020B0004020202020204" pitchFamily="34" charset="0"/>
                <a:cs typeface="Arial" panose="020B0604020202020204" pitchFamily="34" charset="0"/>
              </a:rPr>
              <a:t>Nature</a:t>
            </a:r>
            <a:r>
              <a:rPr lang="en-NZ" sz="1100" dirty="0">
                <a:effectLst/>
                <a:latin typeface="Montserrat" panose="00000500000000000000" pitchFamily="2" charset="0"/>
                <a:ea typeface="Aptos" panose="020B0004020202020204" pitchFamily="34" charset="0"/>
                <a:cs typeface="Arial" panose="020B0604020202020204" pitchFamily="34" charset="0"/>
              </a:rPr>
              <a:t>, 567(7748):305, doi:10.1038/d41586-019-00857-9.</a:t>
            </a:r>
          </a:p>
          <a:p>
            <a:pPr marL="76200" indent="0">
              <a:lnSpc>
                <a:spcPct val="107000"/>
              </a:lnSpc>
              <a:spcAft>
                <a:spcPts val="800"/>
              </a:spcAft>
              <a:buNone/>
            </a:pPr>
            <a:r>
              <a:rPr lang="en-NZ" sz="1100" dirty="0">
                <a:effectLst/>
                <a:latin typeface="Montserrat" panose="00000500000000000000" pitchFamily="2" charset="0"/>
                <a:ea typeface="Aptos" panose="020B0004020202020204" pitchFamily="34" charset="0"/>
                <a:cs typeface="Arial" panose="020B0604020202020204" pitchFamily="34" charset="0"/>
              </a:rPr>
              <a:t>Cohen J (1994) ‘The earth is round (p &lt; .05)’, </a:t>
            </a:r>
            <a:r>
              <a:rPr lang="en-NZ" sz="1100" i="1" dirty="0">
                <a:effectLst/>
                <a:latin typeface="Montserrat" panose="00000500000000000000" pitchFamily="2" charset="0"/>
                <a:ea typeface="Aptos" panose="020B0004020202020204" pitchFamily="34" charset="0"/>
                <a:cs typeface="Arial" panose="020B0604020202020204" pitchFamily="34" charset="0"/>
              </a:rPr>
              <a:t>American Psychologist</a:t>
            </a:r>
            <a:r>
              <a:rPr lang="en-NZ" sz="1100" dirty="0">
                <a:effectLst/>
                <a:latin typeface="Montserrat" panose="00000500000000000000" pitchFamily="2" charset="0"/>
                <a:ea typeface="Aptos" panose="020B0004020202020204" pitchFamily="34" charset="0"/>
                <a:cs typeface="Arial" panose="020B0604020202020204" pitchFamily="34" charset="0"/>
              </a:rPr>
              <a:t>, 49(12):997–1003, doi:10.1037/0003-066X.49.12.997.</a:t>
            </a:r>
          </a:p>
          <a:p>
            <a:pPr marL="76200" indent="0">
              <a:lnSpc>
                <a:spcPct val="107000"/>
              </a:lnSpc>
              <a:spcAft>
                <a:spcPts val="800"/>
              </a:spcAft>
              <a:buNone/>
            </a:pPr>
            <a:r>
              <a:rPr lang="en-NZ" sz="1100" dirty="0">
                <a:effectLst/>
                <a:latin typeface="Montserrat" panose="00000500000000000000" pitchFamily="2" charset="0"/>
                <a:ea typeface="Aptos" panose="020B0004020202020204" pitchFamily="34" charset="0"/>
                <a:cs typeface="Arial" panose="020B0604020202020204" pitchFamily="34" charset="0"/>
              </a:rPr>
              <a:t>Cumming G and Calin-</a:t>
            </a:r>
            <a:r>
              <a:rPr lang="en-NZ" sz="1100" dirty="0" err="1">
                <a:effectLst/>
                <a:latin typeface="Montserrat" panose="00000500000000000000" pitchFamily="2" charset="0"/>
                <a:ea typeface="Aptos" panose="020B0004020202020204" pitchFamily="34" charset="0"/>
                <a:cs typeface="Arial" panose="020B0604020202020204" pitchFamily="34" charset="0"/>
              </a:rPr>
              <a:t>Jageman</a:t>
            </a:r>
            <a:r>
              <a:rPr lang="en-NZ" sz="1100" dirty="0">
                <a:effectLst/>
                <a:latin typeface="Montserrat" panose="00000500000000000000" pitchFamily="2" charset="0"/>
                <a:ea typeface="Aptos" panose="020B0004020202020204" pitchFamily="34" charset="0"/>
                <a:cs typeface="Arial" panose="020B0604020202020204" pitchFamily="34" charset="0"/>
              </a:rPr>
              <a:t> R (2024) </a:t>
            </a:r>
            <a:r>
              <a:rPr lang="en-NZ" sz="1100" i="1" dirty="0">
                <a:effectLst/>
                <a:latin typeface="Montserrat" panose="00000500000000000000" pitchFamily="2" charset="0"/>
                <a:ea typeface="Aptos" panose="020B0004020202020204" pitchFamily="34" charset="0"/>
                <a:cs typeface="Arial" panose="020B0604020202020204" pitchFamily="34" charset="0"/>
              </a:rPr>
              <a:t>Introduction to the New Statistics: Estimation, Open Science, and Beyond</a:t>
            </a:r>
            <a:r>
              <a:rPr lang="en-NZ" sz="1100" dirty="0">
                <a:effectLst/>
                <a:latin typeface="Montserrat" panose="00000500000000000000" pitchFamily="2" charset="0"/>
                <a:ea typeface="Aptos" panose="020B0004020202020204" pitchFamily="34" charset="0"/>
                <a:cs typeface="Arial" panose="020B0604020202020204" pitchFamily="34" charset="0"/>
              </a:rPr>
              <a:t>, 2 edition, Routledge, New York London.</a:t>
            </a:r>
          </a:p>
          <a:p>
            <a:pPr marL="76200" indent="0">
              <a:buNone/>
            </a:pPr>
            <a:r>
              <a:rPr lang="en-NZ" sz="1100" dirty="0">
                <a:effectLst/>
                <a:latin typeface="Montserrat" panose="00000500000000000000" pitchFamily="2" charset="0"/>
                <a:ea typeface="Aptos" panose="020B0004020202020204" pitchFamily="34" charset="0"/>
                <a:cs typeface="Arial" panose="020B0604020202020204" pitchFamily="34" charset="0"/>
              </a:rPr>
              <a:t>Newcomer KE and Conger D (2015) ‘Using statistics in evaluation’, in KE Newcomer, HP </a:t>
            </a:r>
            <a:r>
              <a:rPr lang="en-NZ" sz="1100" dirty="0" err="1">
                <a:effectLst/>
                <a:latin typeface="Montserrat" panose="00000500000000000000" pitchFamily="2" charset="0"/>
                <a:ea typeface="Aptos" panose="020B0004020202020204" pitchFamily="34" charset="0"/>
                <a:cs typeface="Arial" panose="020B0604020202020204" pitchFamily="34" charset="0"/>
              </a:rPr>
              <a:t>Hatry</a:t>
            </a:r>
            <a:r>
              <a:rPr lang="en-NZ" sz="1100" dirty="0">
                <a:effectLst/>
                <a:latin typeface="Montserrat" panose="00000500000000000000" pitchFamily="2" charset="0"/>
                <a:ea typeface="Aptos" panose="020B0004020202020204" pitchFamily="34" charset="0"/>
                <a:cs typeface="Arial" panose="020B0604020202020204" pitchFamily="34" charset="0"/>
              </a:rPr>
              <a:t>, and JS </a:t>
            </a:r>
            <a:r>
              <a:rPr lang="en-NZ" sz="1100" dirty="0" err="1">
                <a:effectLst/>
                <a:latin typeface="Montserrat" panose="00000500000000000000" pitchFamily="2" charset="0"/>
                <a:ea typeface="Aptos" panose="020B0004020202020204" pitchFamily="34" charset="0"/>
                <a:cs typeface="Arial" panose="020B0604020202020204" pitchFamily="34" charset="0"/>
              </a:rPr>
              <a:t>Wholey</a:t>
            </a:r>
            <a:r>
              <a:rPr lang="en-NZ" sz="1100" dirty="0">
                <a:effectLst/>
                <a:latin typeface="Montserrat" panose="00000500000000000000" pitchFamily="2" charset="0"/>
                <a:ea typeface="Aptos" panose="020B0004020202020204" pitchFamily="34" charset="0"/>
                <a:cs typeface="Arial" panose="020B0604020202020204" pitchFamily="34" charset="0"/>
              </a:rPr>
              <a:t> (eds) </a:t>
            </a:r>
            <a:r>
              <a:rPr lang="en-NZ" sz="1100" i="1" dirty="0">
                <a:effectLst/>
                <a:latin typeface="Montserrat" panose="00000500000000000000" pitchFamily="2" charset="0"/>
                <a:ea typeface="Aptos" panose="020B0004020202020204" pitchFamily="34" charset="0"/>
                <a:cs typeface="Arial" panose="020B0604020202020204" pitchFamily="34" charset="0"/>
              </a:rPr>
              <a:t>Handbook of Practical Program Evaluation</a:t>
            </a:r>
            <a:r>
              <a:rPr lang="en-NZ" sz="1100" dirty="0">
                <a:effectLst/>
                <a:latin typeface="Montserrat" panose="00000500000000000000" pitchFamily="2" charset="0"/>
                <a:ea typeface="Aptos" panose="020B0004020202020204" pitchFamily="34" charset="0"/>
                <a:cs typeface="Arial" panose="020B0604020202020204" pitchFamily="34" charset="0"/>
              </a:rPr>
              <a:t>, Jossey-Bass, San Francisco</a:t>
            </a:r>
            <a:endParaRPr lang="en-NZ" sz="1100" dirty="0"/>
          </a:p>
        </p:txBody>
      </p:sp>
      <p:sp>
        <p:nvSpPr>
          <p:cNvPr id="4" name="Slide Number Placeholder 3">
            <a:extLst>
              <a:ext uri="{FF2B5EF4-FFF2-40B4-BE49-F238E27FC236}">
                <a16:creationId xmlns:a16="http://schemas.microsoft.com/office/drawing/2014/main" id="{49E641E5-46BC-4F3D-8AF5-855EA71AC5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6" name="TextBox 5">
            <a:extLst>
              <a:ext uri="{FF2B5EF4-FFF2-40B4-BE49-F238E27FC236}">
                <a16:creationId xmlns:a16="http://schemas.microsoft.com/office/drawing/2014/main" id="{4D473D08-3ECA-3AA0-993C-69A86436F807}"/>
              </a:ext>
            </a:extLst>
          </p:cNvPr>
          <p:cNvSpPr txBox="1"/>
          <p:nvPr/>
        </p:nvSpPr>
        <p:spPr>
          <a:xfrm>
            <a:off x="4533475" y="1413446"/>
            <a:ext cx="4572000" cy="2823017"/>
          </a:xfrm>
          <a:prstGeom prst="rect">
            <a:avLst/>
          </a:prstGeom>
          <a:noFill/>
        </p:spPr>
        <p:txBody>
          <a:bodyPr wrap="square">
            <a:spAutoFit/>
          </a:bodyPr>
          <a:lstStyle/>
          <a:p>
            <a:pPr>
              <a:lnSpc>
                <a:spcPct val="107000"/>
              </a:lnSpc>
              <a:spcAft>
                <a:spcPts val="800"/>
              </a:spcAft>
            </a:pPr>
            <a:r>
              <a:rPr lang="en-NZ" sz="1100" dirty="0">
                <a:solidFill>
                  <a:schemeClr val="bg2"/>
                </a:solidFill>
                <a:effectLst/>
                <a:latin typeface="Montserrat" panose="00000500000000000000" pitchFamily="2" charset="0"/>
                <a:ea typeface="Aptos" panose="020B0004020202020204" pitchFamily="34" charset="0"/>
                <a:cs typeface="Arial" panose="020B0604020202020204" pitchFamily="34" charset="0"/>
              </a:rPr>
              <a:t>Spence JR and Stanley DJ (2018) ‘Concise, Simple, and Not Wrong: In Search of a Short-Hand Interpretation of Statistical Significance’, </a:t>
            </a:r>
            <a:r>
              <a:rPr lang="en-NZ" sz="1100" i="1" dirty="0">
                <a:solidFill>
                  <a:schemeClr val="bg2"/>
                </a:solidFill>
                <a:effectLst/>
                <a:latin typeface="Montserrat" panose="00000500000000000000" pitchFamily="2" charset="0"/>
                <a:ea typeface="Aptos" panose="020B0004020202020204" pitchFamily="34" charset="0"/>
                <a:cs typeface="Arial" panose="020B0604020202020204" pitchFamily="34" charset="0"/>
              </a:rPr>
              <a:t>Frontiers in Psychology</a:t>
            </a:r>
            <a:r>
              <a:rPr lang="en-NZ" sz="1100" dirty="0">
                <a:solidFill>
                  <a:schemeClr val="bg2"/>
                </a:solidFill>
                <a:effectLst/>
                <a:latin typeface="Montserrat" panose="00000500000000000000" pitchFamily="2" charset="0"/>
                <a:ea typeface="Aptos" panose="020B0004020202020204" pitchFamily="34" charset="0"/>
                <a:cs typeface="Arial" panose="020B0604020202020204" pitchFamily="34" charset="0"/>
              </a:rPr>
              <a:t>, 9, https://www.frontiersin.org/journals/psychology/articles/10.3389/fpsyg.2018.02185, accessed 8 February 2024.</a:t>
            </a:r>
          </a:p>
          <a:p>
            <a:pPr>
              <a:lnSpc>
                <a:spcPct val="107000"/>
              </a:lnSpc>
              <a:spcAft>
                <a:spcPts val="800"/>
              </a:spcAft>
            </a:pPr>
            <a:r>
              <a:rPr lang="en-NZ" sz="1100" dirty="0">
                <a:solidFill>
                  <a:schemeClr val="bg2"/>
                </a:solidFill>
                <a:effectLst/>
                <a:latin typeface="Montserrat" panose="00000500000000000000" pitchFamily="2" charset="0"/>
                <a:ea typeface="Aptos" panose="020B0004020202020204" pitchFamily="34" charset="0"/>
                <a:cs typeface="Arial" panose="020B0604020202020204" pitchFamily="34" charset="0"/>
              </a:rPr>
              <a:t>Strang H, Sherman LW, Mayo-Wilson E, Ariel B and Woods D (2013) ‘Restorative Justice Conferencing (RJC) Using Face-to-Face Meetings of Offenders and Victims: Effects on Offender Recidivism and Victim Satisfaction. A Systematic Review’, </a:t>
            </a:r>
            <a:r>
              <a:rPr lang="en-NZ" sz="1100" i="1" dirty="0">
                <a:solidFill>
                  <a:schemeClr val="bg2"/>
                </a:solidFill>
                <a:effectLst/>
                <a:latin typeface="Montserrat" panose="00000500000000000000" pitchFamily="2" charset="0"/>
                <a:ea typeface="Aptos" panose="020B0004020202020204" pitchFamily="34" charset="0"/>
                <a:cs typeface="Arial" panose="020B0604020202020204" pitchFamily="34" charset="0"/>
              </a:rPr>
              <a:t>Campbell Systematic Reviews</a:t>
            </a:r>
            <a:r>
              <a:rPr lang="en-NZ" sz="1100" dirty="0">
                <a:solidFill>
                  <a:schemeClr val="bg2"/>
                </a:solidFill>
                <a:effectLst/>
                <a:latin typeface="Montserrat" panose="00000500000000000000" pitchFamily="2" charset="0"/>
                <a:ea typeface="Aptos" panose="020B0004020202020204" pitchFamily="34" charset="0"/>
                <a:cs typeface="Arial" panose="020B0604020202020204" pitchFamily="34" charset="0"/>
              </a:rPr>
              <a:t>, (12), http://www.campbellcollaboration.org/lib/project/63/.</a:t>
            </a:r>
          </a:p>
          <a:p>
            <a:pPr>
              <a:lnSpc>
                <a:spcPct val="107000"/>
              </a:lnSpc>
              <a:spcAft>
                <a:spcPts val="800"/>
              </a:spcAft>
            </a:pPr>
            <a:r>
              <a:rPr lang="en-NZ" sz="1100" dirty="0">
                <a:solidFill>
                  <a:schemeClr val="bg2"/>
                </a:solidFill>
                <a:effectLst/>
                <a:latin typeface="Montserrat" panose="00000500000000000000" pitchFamily="2" charset="0"/>
                <a:ea typeface="Aptos" panose="020B0004020202020204" pitchFamily="34" charset="0"/>
                <a:cs typeface="Arial" panose="020B0604020202020204" pitchFamily="34" charset="0"/>
              </a:rPr>
              <a:t>Wasserstein RL, </a:t>
            </a:r>
            <a:r>
              <a:rPr lang="en-NZ" sz="1100" dirty="0" err="1">
                <a:solidFill>
                  <a:schemeClr val="bg2"/>
                </a:solidFill>
                <a:effectLst/>
                <a:latin typeface="Montserrat" panose="00000500000000000000" pitchFamily="2" charset="0"/>
                <a:ea typeface="Aptos" panose="020B0004020202020204" pitchFamily="34" charset="0"/>
                <a:cs typeface="Arial" panose="020B0604020202020204" pitchFamily="34" charset="0"/>
              </a:rPr>
              <a:t>Schirm</a:t>
            </a:r>
            <a:r>
              <a:rPr lang="en-NZ" sz="1100" dirty="0">
                <a:solidFill>
                  <a:schemeClr val="bg2"/>
                </a:solidFill>
                <a:effectLst/>
                <a:latin typeface="Montserrat" panose="00000500000000000000" pitchFamily="2" charset="0"/>
                <a:ea typeface="Aptos" panose="020B0004020202020204" pitchFamily="34" charset="0"/>
                <a:cs typeface="Arial" panose="020B0604020202020204" pitchFamily="34" charset="0"/>
              </a:rPr>
              <a:t> AL and Lazar NA (2019) ‘Moving to a World Beyond “p &lt; 0.05”’, </a:t>
            </a:r>
            <a:r>
              <a:rPr lang="en-NZ" sz="1100" i="1" dirty="0">
                <a:solidFill>
                  <a:schemeClr val="bg2"/>
                </a:solidFill>
                <a:effectLst/>
                <a:latin typeface="Montserrat" panose="00000500000000000000" pitchFamily="2" charset="0"/>
                <a:ea typeface="Aptos" panose="020B0004020202020204" pitchFamily="34" charset="0"/>
                <a:cs typeface="Arial" panose="020B0604020202020204" pitchFamily="34" charset="0"/>
              </a:rPr>
              <a:t>The American Statistician</a:t>
            </a:r>
            <a:r>
              <a:rPr lang="en-NZ" sz="1100" dirty="0">
                <a:solidFill>
                  <a:schemeClr val="bg2"/>
                </a:solidFill>
                <a:effectLst/>
                <a:latin typeface="Montserrat" panose="00000500000000000000" pitchFamily="2" charset="0"/>
                <a:ea typeface="Aptos" panose="020B0004020202020204" pitchFamily="34" charset="0"/>
                <a:cs typeface="Arial" panose="020B0604020202020204" pitchFamily="34" charset="0"/>
              </a:rPr>
              <a:t>, 73(sup1):1–19, doi:10.1080/00031305.2019.1583913.</a:t>
            </a:r>
          </a:p>
        </p:txBody>
      </p:sp>
    </p:spTree>
    <p:extLst>
      <p:ext uri="{BB962C8B-B14F-4D97-AF65-F5344CB8AC3E}">
        <p14:creationId xmlns:p14="http://schemas.microsoft.com/office/powerpoint/2010/main" val="834868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A03-065E-73AF-8549-B575B876894A}"/>
              </a:ext>
            </a:extLst>
          </p:cNvPr>
          <p:cNvSpPr>
            <a:spLocks noGrp="1"/>
          </p:cNvSpPr>
          <p:nvPr>
            <p:ph type="ctrTitle"/>
          </p:nvPr>
        </p:nvSpPr>
        <p:spPr>
          <a:xfrm>
            <a:off x="202131" y="2897794"/>
            <a:ext cx="5159141" cy="1432800"/>
          </a:xfrm>
        </p:spPr>
        <p:txBody>
          <a:bodyPr/>
          <a:lstStyle/>
          <a:p>
            <a:r>
              <a:rPr lang="en-US" dirty="0"/>
              <a:t>Just in case slides, for questions</a:t>
            </a:r>
          </a:p>
        </p:txBody>
      </p:sp>
      <p:sp>
        <p:nvSpPr>
          <p:cNvPr id="3" name="Subtitle 2">
            <a:extLst>
              <a:ext uri="{FF2B5EF4-FFF2-40B4-BE49-F238E27FC236}">
                <a16:creationId xmlns:a16="http://schemas.microsoft.com/office/drawing/2014/main" id="{7619F59F-0941-9719-4992-47ED704DA04B}"/>
              </a:ext>
            </a:extLst>
          </p:cNvPr>
          <p:cNvSpPr>
            <a:spLocks noGrp="1"/>
          </p:cNvSpPr>
          <p:nvPr>
            <p:ph type="subTitle" idx="1"/>
          </p:nvPr>
        </p:nvSpPr>
        <p:spPr/>
        <p:txBody>
          <a:bodyPr/>
          <a:lstStyle/>
          <a:p>
            <a:r>
              <a:rPr lang="en-NZ" dirty="0"/>
              <a:t> </a:t>
            </a:r>
          </a:p>
        </p:txBody>
      </p:sp>
      <p:sp>
        <p:nvSpPr>
          <p:cNvPr id="4" name="Slide Number Placeholder 3">
            <a:extLst>
              <a:ext uri="{FF2B5EF4-FFF2-40B4-BE49-F238E27FC236}">
                <a16:creationId xmlns:a16="http://schemas.microsoft.com/office/drawing/2014/main" id="{7588ADF4-BA29-99C3-BDCE-FDBCD7236F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404963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3678-5B03-0284-9EF2-3EA39CDC6BA8}"/>
              </a:ext>
            </a:extLst>
          </p:cNvPr>
          <p:cNvSpPr>
            <a:spLocks noGrp="1"/>
          </p:cNvSpPr>
          <p:nvPr>
            <p:ph type="title"/>
          </p:nvPr>
        </p:nvSpPr>
        <p:spPr/>
        <p:txBody>
          <a:bodyPr/>
          <a:lstStyle/>
          <a:p>
            <a:r>
              <a:rPr lang="en-NZ" dirty="0"/>
              <a:t>Why are Excel default error bars bad for showing confidence intervals?</a:t>
            </a:r>
          </a:p>
        </p:txBody>
      </p:sp>
      <p:sp>
        <p:nvSpPr>
          <p:cNvPr id="3" name="Text Placeholder 2">
            <a:extLst>
              <a:ext uri="{FF2B5EF4-FFF2-40B4-BE49-F238E27FC236}">
                <a16:creationId xmlns:a16="http://schemas.microsoft.com/office/drawing/2014/main" id="{3FA66EFA-1019-8263-C83B-CE60881C515D}"/>
              </a:ext>
            </a:extLst>
          </p:cNvPr>
          <p:cNvSpPr>
            <a:spLocks noGrp="1"/>
          </p:cNvSpPr>
          <p:nvPr>
            <p:ph type="body" idx="1"/>
          </p:nvPr>
        </p:nvSpPr>
        <p:spPr/>
        <p:txBody>
          <a:bodyPr/>
          <a:lstStyle/>
          <a:p>
            <a:pPr marL="76200" indent="0">
              <a:buNone/>
            </a:pPr>
            <a:r>
              <a:rPr lang="en-NZ" dirty="0"/>
              <a:t> </a:t>
            </a:r>
          </a:p>
        </p:txBody>
      </p:sp>
      <p:sp>
        <p:nvSpPr>
          <p:cNvPr id="4" name="Slide Number Placeholder 3">
            <a:extLst>
              <a:ext uri="{FF2B5EF4-FFF2-40B4-BE49-F238E27FC236}">
                <a16:creationId xmlns:a16="http://schemas.microsoft.com/office/drawing/2014/main" id="{62F05701-02F3-FD29-5C4F-24A5221BEF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6" name="Picture 5">
            <a:extLst>
              <a:ext uri="{FF2B5EF4-FFF2-40B4-BE49-F238E27FC236}">
                <a16:creationId xmlns:a16="http://schemas.microsoft.com/office/drawing/2014/main" id="{FC03D0A1-081B-5487-32FD-73A4C6115043}"/>
              </a:ext>
            </a:extLst>
          </p:cNvPr>
          <p:cNvPicPr>
            <a:picLocks noChangeAspect="1"/>
          </p:cNvPicPr>
          <p:nvPr/>
        </p:nvPicPr>
        <p:blipFill>
          <a:blip r:embed="rId3"/>
          <a:stretch>
            <a:fillRect/>
          </a:stretch>
        </p:blipFill>
        <p:spPr>
          <a:xfrm rot="16200000">
            <a:off x="5165889" y="1662135"/>
            <a:ext cx="1498861" cy="2145427"/>
          </a:xfrm>
          <a:prstGeom prst="rect">
            <a:avLst/>
          </a:prstGeom>
        </p:spPr>
      </p:pic>
      <p:pic>
        <p:nvPicPr>
          <p:cNvPr id="10" name="Picture 9">
            <a:extLst>
              <a:ext uri="{FF2B5EF4-FFF2-40B4-BE49-F238E27FC236}">
                <a16:creationId xmlns:a16="http://schemas.microsoft.com/office/drawing/2014/main" id="{F7E2F5FE-F3A1-485A-A1FC-30DFF6599FAE}"/>
              </a:ext>
            </a:extLst>
          </p:cNvPr>
          <p:cNvPicPr>
            <a:picLocks noChangeAspect="1"/>
          </p:cNvPicPr>
          <p:nvPr/>
        </p:nvPicPr>
        <p:blipFill>
          <a:blip r:embed="rId4"/>
          <a:stretch>
            <a:fillRect/>
          </a:stretch>
        </p:blipFill>
        <p:spPr>
          <a:xfrm>
            <a:off x="1046376" y="2387315"/>
            <a:ext cx="2027274" cy="695065"/>
          </a:xfrm>
          <a:prstGeom prst="rect">
            <a:avLst/>
          </a:prstGeom>
        </p:spPr>
      </p:pic>
    </p:spTree>
    <p:extLst>
      <p:ext uri="{BB962C8B-B14F-4D97-AF65-F5344CB8AC3E}">
        <p14:creationId xmlns:p14="http://schemas.microsoft.com/office/powerpoint/2010/main" val="229671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61A4-B955-0809-6D7C-CF956BDA8353}"/>
              </a:ext>
            </a:extLst>
          </p:cNvPr>
          <p:cNvSpPr>
            <a:spLocks noGrp="1"/>
          </p:cNvSpPr>
          <p:nvPr>
            <p:ph type="title"/>
          </p:nvPr>
        </p:nvSpPr>
        <p:spPr/>
        <p:txBody>
          <a:bodyPr/>
          <a:lstStyle/>
          <a:p>
            <a:r>
              <a:rPr lang="en-NZ" dirty="0"/>
              <a:t>Overview</a:t>
            </a:r>
          </a:p>
        </p:txBody>
      </p:sp>
      <p:sp>
        <p:nvSpPr>
          <p:cNvPr id="3" name="Slide Number Placeholder 2">
            <a:extLst>
              <a:ext uri="{FF2B5EF4-FFF2-40B4-BE49-F238E27FC236}">
                <a16:creationId xmlns:a16="http://schemas.microsoft.com/office/drawing/2014/main" id="{751F1730-5885-6312-3611-F189CB8FBF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5" name="Google Shape;170;p23">
            <a:extLst>
              <a:ext uri="{FF2B5EF4-FFF2-40B4-BE49-F238E27FC236}">
                <a16:creationId xmlns:a16="http://schemas.microsoft.com/office/drawing/2014/main" id="{A31DF300-444B-6E5C-FC9C-C357323C46EB}"/>
              </a:ext>
            </a:extLst>
          </p:cNvPr>
          <p:cNvGraphicFramePr/>
          <p:nvPr>
            <p:extLst>
              <p:ext uri="{D42A27DB-BD31-4B8C-83A1-F6EECF244321}">
                <p14:modId xmlns:p14="http://schemas.microsoft.com/office/powerpoint/2010/main" val="3524750141"/>
              </p:ext>
            </p:extLst>
          </p:nvPr>
        </p:nvGraphicFramePr>
        <p:xfrm>
          <a:off x="825200" y="1658037"/>
          <a:ext cx="7517522" cy="2322072"/>
        </p:xfrm>
        <a:graphic>
          <a:graphicData uri="http://schemas.openxmlformats.org/drawingml/2006/table">
            <a:tbl>
              <a:tblPr>
                <a:noFill/>
                <a:tableStyleId>{01647F55-63A4-4815-BD1B-80D29F7D4806}</a:tableStyleId>
              </a:tblPr>
              <a:tblGrid>
                <a:gridCol w="1937332">
                  <a:extLst>
                    <a:ext uri="{9D8B030D-6E8A-4147-A177-3AD203B41FA5}">
                      <a16:colId xmlns:a16="http://schemas.microsoft.com/office/drawing/2014/main" val="20000"/>
                    </a:ext>
                  </a:extLst>
                </a:gridCol>
                <a:gridCol w="5580190">
                  <a:extLst>
                    <a:ext uri="{9D8B030D-6E8A-4147-A177-3AD203B41FA5}">
                      <a16:colId xmlns:a16="http://schemas.microsoft.com/office/drawing/2014/main" val="20001"/>
                    </a:ext>
                  </a:extLst>
                </a:gridCol>
              </a:tblGrid>
              <a:tr h="584732">
                <a:tc>
                  <a:txBody>
                    <a:bodyPr/>
                    <a:lstStyle/>
                    <a:p>
                      <a:pPr marL="0" lvl="0" indent="0" algn="l" rtl="0">
                        <a:spcBef>
                          <a:spcPts val="0"/>
                        </a:spcBef>
                        <a:spcAft>
                          <a:spcPts val="0"/>
                        </a:spcAft>
                        <a:buNone/>
                      </a:pPr>
                      <a:r>
                        <a:rPr lang="en-NZ" sz="2400" b="1" dirty="0">
                          <a:solidFill>
                            <a:srgbClr val="454F5B"/>
                          </a:solidFill>
                          <a:latin typeface="Montserrat"/>
                          <a:ea typeface="Montserrat"/>
                          <a:cs typeface="Montserrat"/>
                          <a:sym typeface="Montserrat"/>
                        </a:rPr>
                        <a:t>What?</a:t>
                      </a:r>
                      <a:endParaRPr sz="2400" b="1" dirty="0">
                        <a:solidFill>
                          <a:srgbClr val="454F5B"/>
                        </a:solidFill>
                        <a:latin typeface="Montserrat"/>
                        <a:ea typeface="Montserrat"/>
                        <a:cs typeface="Montserrat"/>
                        <a:sym typeface="Montserrat"/>
                      </a:endParaRPr>
                    </a:p>
                  </a:txBody>
                  <a:tcPr marL="91425" marR="91425" marT="68575" marB="68575" anchor="ctr">
                    <a:lnL w="114300" cap="flat" cmpd="sng">
                      <a:noFill/>
                      <a:prstDash val="solid"/>
                      <a:round/>
                      <a:headEnd type="none" w="sm" len="sm"/>
                      <a:tailEnd type="none" w="sm" len="sm"/>
                    </a:lnL>
                    <a:lnR w="9525" cap="flat" cmpd="sng">
                      <a:noFill/>
                      <a:prstDash val="solid"/>
                      <a:round/>
                      <a:headEnd type="none" w="sm" len="sm"/>
                      <a:tailEnd type="none" w="sm" len="sm"/>
                    </a:lnR>
                    <a:lnT w="1143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2400" b="0" dirty="0">
                          <a:solidFill>
                            <a:srgbClr val="454F5B"/>
                          </a:solidFill>
                          <a:latin typeface="Montserrat"/>
                          <a:ea typeface="Montserrat"/>
                          <a:cs typeface="Montserrat"/>
                          <a:sym typeface="Montserrat"/>
                        </a:rPr>
                        <a:t>What’s ‘the new statistics’?</a:t>
                      </a: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1143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7592">
                <a:tc>
                  <a:txBody>
                    <a:bodyPr/>
                    <a:lstStyle/>
                    <a:p>
                      <a:pPr marL="0" lvl="0" indent="0" algn="l" rtl="0">
                        <a:spcBef>
                          <a:spcPts val="0"/>
                        </a:spcBef>
                        <a:spcAft>
                          <a:spcPts val="0"/>
                        </a:spcAft>
                        <a:buNone/>
                      </a:pPr>
                      <a:r>
                        <a:rPr lang="en-NZ" sz="2400" b="1" dirty="0">
                          <a:solidFill>
                            <a:srgbClr val="454F5B"/>
                          </a:solidFill>
                          <a:latin typeface="Montserrat"/>
                          <a:ea typeface="Montserrat"/>
                          <a:cs typeface="Montserrat"/>
                          <a:sym typeface="Montserrat"/>
                        </a:rPr>
                        <a:t>So what?</a:t>
                      </a:r>
                      <a:endParaRPr sz="2400" b="1" dirty="0">
                        <a:solidFill>
                          <a:srgbClr val="454F5B"/>
                        </a:solidFill>
                        <a:latin typeface="Montserrat"/>
                        <a:ea typeface="Montserrat"/>
                        <a:cs typeface="Montserrat"/>
                        <a:sym typeface="Montserrat"/>
                      </a:endParaRPr>
                    </a:p>
                  </a:txBody>
                  <a:tcPr marL="91425" marR="91425" marT="68575" marB="68575" anchor="ctr">
                    <a:lnL w="1143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NZ" sz="2400" b="0" dirty="0">
                          <a:solidFill>
                            <a:srgbClr val="454F5B"/>
                          </a:solidFill>
                          <a:latin typeface="Montserrat"/>
                          <a:ea typeface="Montserrat"/>
                          <a:cs typeface="Montserrat"/>
                          <a:sym typeface="Montserrat"/>
                        </a:rPr>
                        <a:t>How might some of ‘the new statistics’ ideas be useful to you?</a:t>
                      </a:r>
                      <a:endParaRPr sz="2400" b="0"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4732">
                <a:tc>
                  <a:txBody>
                    <a:bodyPr/>
                    <a:lstStyle/>
                    <a:p>
                      <a:pPr marL="0" lvl="0" indent="0" algn="l" rtl="0">
                        <a:spcBef>
                          <a:spcPts val="0"/>
                        </a:spcBef>
                        <a:spcAft>
                          <a:spcPts val="0"/>
                        </a:spcAft>
                        <a:buNone/>
                      </a:pPr>
                      <a:r>
                        <a:rPr lang="en" sz="2400" b="1" dirty="0">
                          <a:solidFill>
                            <a:srgbClr val="454F5B"/>
                          </a:solidFill>
                          <a:latin typeface="Montserrat"/>
                          <a:ea typeface="Montserrat"/>
                          <a:cs typeface="Montserrat"/>
                          <a:sym typeface="Montserrat"/>
                        </a:rPr>
                        <a:t>Next what?</a:t>
                      </a:r>
                      <a:endParaRPr sz="2400" b="1" dirty="0">
                        <a:solidFill>
                          <a:srgbClr val="454F5B"/>
                        </a:solidFill>
                        <a:latin typeface="Montserrat"/>
                        <a:ea typeface="Montserrat"/>
                        <a:cs typeface="Montserrat"/>
                        <a:sym typeface="Montserrat"/>
                      </a:endParaRPr>
                    </a:p>
                  </a:txBody>
                  <a:tcPr marL="91425" marR="91425" marT="68575" marB="68575" anchor="ctr">
                    <a:lnL w="1143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2400" b="0" dirty="0">
                          <a:solidFill>
                            <a:srgbClr val="454F5B"/>
                          </a:solidFill>
                          <a:latin typeface="Montserrat"/>
                          <a:ea typeface="Montserrat"/>
                          <a:cs typeface="Montserrat"/>
                          <a:sym typeface="Montserrat"/>
                        </a:rPr>
                        <a:t>Next steps for you, for NZ eval?</a:t>
                      </a:r>
                      <a:endParaRPr sz="2400" b="0" dirty="0">
                        <a:solidFill>
                          <a:srgbClr val="454F5B"/>
                        </a:solidFill>
                        <a:latin typeface="Montserrat"/>
                        <a:ea typeface="Montserrat"/>
                        <a:cs typeface="Montserrat"/>
                        <a:sym typeface="Montserrat"/>
                      </a:endParaRPr>
                    </a:p>
                  </a:txBody>
                  <a:tcPr marL="91425" marR="91425" marT="68575" marB="6857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12665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2230-2130-60B5-919C-54A4FCC4155F}"/>
              </a:ext>
            </a:extLst>
          </p:cNvPr>
          <p:cNvSpPr>
            <a:spLocks noGrp="1"/>
          </p:cNvSpPr>
          <p:nvPr>
            <p:ph type="title"/>
          </p:nvPr>
        </p:nvSpPr>
        <p:spPr/>
        <p:txBody>
          <a:bodyPr/>
          <a:lstStyle/>
          <a:p>
            <a:r>
              <a:rPr lang="en-NZ" sz="2800" dirty="0"/>
              <a:t>What does “statistically significant” mean, strictly speaking? </a:t>
            </a:r>
          </a:p>
        </p:txBody>
      </p:sp>
      <p:sp>
        <p:nvSpPr>
          <p:cNvPr id="3" name="Text Placeholder 2">
            <a:extLst>
              <a:ext uri="{FF2B5EF4-FFF2-40B4-BE49-F238E27FC236}">
                <a16:creationId xmlns:a16="http://schemas.microsoft.com/office/drawing/2014/main" id="{41D14772-2165-8522-FB25-606D9F39704F}"/>
              </a:ext>
            </a:extLst>
          </p:cNvPr>
          <p:cNvSpPr>
            <a:spLocks noGrp="1"/>
          </p:cNvSpPr>
          <p:nvPr>
            <p:ph type="body" idx="1"/>
          </p:nvPr>
        </p:nvSpPr>
        <p:spPr/>
        <p:txBody>
          <a:bodyPr/>
          <a:lstStyle/>
          <a:p>
            <a:r>
              <a:rPr lang="en-US" sz="1800" dirty="0">
                <a:solidFill>
                  <a:schemeClr val="bg2"/>
                </a:solidFill>
              </a:rPr>
              <a:t>Lead-in: </a:t>
            </a:r>
          </a:p>
          <a:p>
            <a:pPr lvl="1"/>
            <a:r>
              <a:rPr lang="en-US" sz="1800" dirty="0">
                <a:solidFill>
                  <a:schemeClr val="bg2"/>
                </a:solidFill>
              </a:rPr>
              <a:t>focusing on the usual 5% significance level only</a:t>
            </a:r>
          </a:p>
          <a:p>
            <a:pPr lvl="1"/>
            <a:r>
              <a:rPr lang="en-US" sz="1800" i="1" dirty="0">
                <a:solidFill>
                  <a:schemeClr val="bg2"/>
                </a:solidFill>
              </a:rPr>
              <a:t>H</a:t>
            </a:r>
            <a:r>
              <a:rPr lang="en-US" sz="1100" dirty="0">
                <a:solidFill>
                  <a:schemeClr val="bg2"/>
                </a:solidFill>
              </a:rPr>
              <a:t>0</a:t>
            </a:r>
            <a:r>
              <a:rPr lang="en-US" sz="1800" dirty="0">
                <a:solidFill>
                  <a:schemeClr val="bg2"/>
                </a:solidFill>
              </a:rPr>
              <a:t> means “null hypothesis”).  </a:t>
            </a:r>
          </a:p>
          <a:p>
            <a:pPr algn="l"/>
            <a:r>
              <a:rPr lang="en-US" b="0" i="0" u="none" strike="noStrike" baseline="0" dirty="0">
                <a:latin typeface="Goudy"/>
              </a:rPr>
              <a:t>“Suppose the study were repeated many times by drawing many random samples from very large population(s) where </a:t>
            </a:r>
            <a:r>
              <a:rPr lang="en-US" b="0" i="1" u="none" strike="noStrike" baseline="0" dirty="0">
                <a:latin typeface="Goudy-Italic"/>
              </a:rPr>
              <a:t>H</a:t>
            </a:r>
            <a:r>
              <a:rPr lang="en-US" sz="1600" b="0" i="0" u="none" strike="noStrike" baseline="0" dirty="0">
                <a:latin typeface="Goudy"/>
              </a:rPr>
              <a:t>0</a:t>
            </a:r>
            <a:r>
              <a:rPr lang="en-US" b="0" i="0" u="none" strike="noStrike" baseline="0" dirty="0">
                <a:latin typeface="Goudy"/>
              </a:rPr>
              <a:t> is true. Less than 5% of these hypothetical results would be even more inconsistent with </a:t>
            </a:r>
            <a:r>
              <a:rPr lang="en-US" b="0" i="1" u="none" strike="noStrike" baseline="0" dirty="0">
                <a:latin typeface="Goudy-Italic"/>
              </a:rPr>
              <a:t>H</a:t>
            </a:r>
            <a:r>
              <a:rPr lang="en-US" sz="1600" b="0" i="0" u="none" strike="noStrike" baseline="0" dirty="0">
                <a:latin typeface="Goudy"/>
              </a:rPr>
              <a:t>0</a:t>
            </a:r>
            <a:r>
              <a:rPr lang="en-US" b="0" i="0" u="none" strike="noStrike" baseline="0" dirty="0">
                <a:latin typeface="Goudy"/>
              </a:rPr>
              <a:t> than the actual result.”</a:t>
            </a:r>
            <a:endParaRPr lang="en-NZ" dirty="0"/>
          </a:p>
        </p:txBody>
      </p:sp>
      <p:sp>
        <p:nvSpPr>
          <p:cNvPr id="4" name="Slide Number Placeholder 3">
            <a:extLst>
              <a:ext uri="{FF2B5EF4-FFF2-40B4-BE49-F238E27FC236}">
                <a16:creationId xmlns:a16="http://schemas.microsoft.com/office/drawing/2014/main" id="{893198BA-B70A-2D4B-F342-4250AA3E19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111708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E6AB-4A61-2803-CE69-4A2CA45927B1}"/>
              </a:ext>
            </a:extLst>
          </p:cNvPr>
          <p:cNvSpPr>
            <a:spLocks noGrp="1"/>
          </p:cNvSpPr>
          <p:nvPr>
            <p:ph type="title"/>
          </p:nvPr>
        </p:nvSpPr>
        <p:spPr/>
        <p:txBody>
          <a:bodyPr/>
          <a:lstStyle/>
          <a:p>
            <a:r>
              <a:rPr lang="en-US" dirty="0"/>
              <a:t>Take-home messages (re so what?) </a:t>
            </a:r>
          </a:p>
        </p:txBody>
      </p:sp>
      <p:sp>
        <p:nvSpPr>
          <p:cNvPr id="3" name="Text Placeholder 2">
            <a:extLst>
              <a:ext uri="{FF2B5EF4-FFF2-40B4-BE49-F238E27FC236}">
                <a16:creationId xmlns:a16="http://schemas.microsoft.com/office/drawing/2014/main" id="{AC111383-87A0-388E-DC6F-EE2B4C745D19}"/>
              </a:ext>
            </a:extLst>
          </p:cNvPr>
          <p:cNvSpPr>
            <a:spLocks noGrp="1"/>
          </p:cNvSpPr>
          <p:nvPr>
            <p:ph type="body" idx="1"/>
          </p:nvPr>
        </p:nvSpPr>
        <p:spPr/>
        <p:txBody>
          <a:bodyPr/>
          <a:lstStyle/>
          <a:p>
            <a:r>
              <a:rPr lang="en-US" dirty="0" err="1"/>
              <a:t>Favour</a:t>
            </a:r>
            <a:r>
              <a:rPr lang="en-US" dirty="0"/>
              <a:t> confidence intervals over </a:t>
            </a:r>
            <a:r>
              <a:rPr lang="en-US" i="1" dirty="0"/>
              <a:t>p</a:t>
            </a:r>
            <a:r>
              <a:rPr lang="en-US" dirty="0"/>
              <a:t>&lt;.05 </a:t>
            </a:r>
            <a:r>
              <a:rPr lang="en-US" dirty="0" err="1"/>
              <a:t>etc</a:t>
            </a:r>
            <a:r>
              <a:rPr lang="en-US" dirty="0"/>
              <a:t> </a:t>
            </a:r>
            <a:br>
              <a:rPr lang="en-US" dirty="0"/>
            </a:br>
            <a:r>
              <a:rPr lang="en-US" sz="1800" i="1" dirty="0"/>
              <a:t>How much…?  </a:t>
            </a:r>
            <a:r>
              <a:rPr lang="en-US" sz="1800" dirty="0"/>
              <a:t>focus rather than   </a:t>
            </a:r>
            <a:br>
              <a:rPr lang="en-US" sz="1800" dirty="0"/>
            </a:br>
            <a:r>
              <a:rPr lang="en-US" sz="1800" i="1" dirty="0"/>
              <a:t>Is there a difference? (Yes/No)</a:t>
            </a:r>
          </a:p>
          <a:p>
            <a:r>
              <a:rPr lang="en-US" dirty="0" err="1"/>
              <a:t>Minimise</a:t>
            </a:r>
            <a:r>
              <a:rPr lang="en-US" dirty="0"/>
              <a:t> “statistically significant” wording</a:t>
            </a:r>
          </a:p>
          <a:p>
            <a:r>
              <a:rPr lang="en-US" dirty="0"/>
              <a:t>Using meta-analysis to </a:t>
            </a:r>
            <a:r>
              <a:rPr lang="en-US" dirty="0" err="1"/>
              <a:t>summarise</a:t>
            </a:r>
            <a:r>
              <a:rPr lang="en-US" dirty="0"/>
              <a:t> results can be fairly simple and useful </a:t>
            </a:r>
          </a:p>
          <a:p>
            <a:endParaRPr lang="en-US" dirty="0"/>
          </a:p>
          <a:p>
            <a:endParaRPr lang="en-US" dirty="0"/>
          </a:p>
        </p:txBody>
      </p:sp>
      <p:sp>
        <p:nvSpPr>
          <p:cNvPr id="4" name="Slide Number Placeholder 3">
            <a:extLst>
              <a:ext uri="{FF2B5EF4-FFF2-40B4-BE49-F238E27FC236}">
                <a16:creationId xmlns:a16="http://schemas.microsoft.com/office/drawing/2014/main" id="{796E777C-32DB-5CD0-02F6-33F9795532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83285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8800" dirty="0">
                <a:solidFill>
                  <a:schemeClr val="bg2"/>
                </a:solidFill>
              </a:rPr>
              <a:t>Origins</a:t>
            </a:r>
            <a:endParaRPr sz="8800" dirty="0">
              <a:solidFill>
                <a:schemeClr val="bg2"/>
              </a:solidFill>
            </a:endParaRPr>
          </a:p>
          <a:p>
            <a:pPr marL="0" lvl="0" indent="0" algn="r" rtl="0">
              <a:spcBef>
                <a:spcPts val="0"/>
              </a:spcBef>
              <a:spcAft>
                <a:spcPts val="0"/>
              </a:spcAft>
              <a:buNone/>
            </a:pPr>
            <a:endParaRPr dirty="0"/>
          </a:p>
        </p:txBody>
      </p:sp>
      <p:sp>
        <p:nvSpPr>
          <p:cNvPr id="87" name="Google Shape;87;p14"/>
          <p:cNvSpPr txBox="1">
            <a:spLocks noGrp="1"/>
          </p:cNvSpPr>
          <p:nvPr>
            <p:ph type="subTitle" idx="1"/>
          </p:nvPr>
        </p:nvSpPr>
        <p:spPr>
          <a:xfrm>
            <a:off x="6101100" y="2863389"/>
            <a:ext cx="2446500" cy="14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Context</a:t>
            </a:r>
            <a:endParaRPr dirty="0"/>
          </a:p>
        </p:txBody>
      </p:sp>
      <p:sp>
        <p:nvSpPr>
          <p:cNvPr id="88" name="Google Shape;88;p14"/>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body" idx="1"/>
          </p:nvPr>
        </p:nvSpPr>
        <p:spPr>
          <a:xfrm>
            <a:off x="691101" y="1433911"/>
            <a:ext cx="3767400" cy="291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NZ" b="1" dirty="0"/>
              <a:t>A.</a:t>
            </a:r>
            <a:br>
              <a:rPr lang="en-NZ" b="1" dirty="0"/>
            </a:br>
            <a:r>
              <a:rPr lang="en-US" dirty="0"/>
              <a:t>No real change in 80 years</a:t>
            </a:r>
          </a:p>
        </p:txBody>
      </p:sp>
      <p:sp>
        <p:nvSpPr>
          <p:cNvPr id="120" name="Google Shape;120;p18"/>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NZ" dirty="0"/>
              <a:t>Historical perspectives … </a:t>
            </a:r>
            <a:endParaRPr dirty="0"/>
          </a:p>
        </p:txBody>
      </p:sp>
      <p:sp>
        <p:nvSpPr>
          <p:cNvPr id="121" name="Google Shape;121;p18"/>
          <p:cNvSpPr txBox="1">
            <a:spLocks noGrp="1"/>
          </p:cNvSpPr>
          <p:nvPr>
            <p:ph type="body" idx="2"/>
          </p:nvPr>
        </p:nvSpPr>
        <p:spPr>
          <a:xfrm>
            <a:off x="4685500" y="1393425"/>
            <a:ext cx="3767400" cy="291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chemeClr val="accent1"/>
                </a:solidFill>
              </a:rPr>
              <a:t>B.</a:t>
            </a:r>
            <a:endParaRPr b="1" dirty="0">
              <a:solidFill>
                <a:schemeClr val="accent1"/>
              </a:solidFill>
            </a:endParaRPr>
          </a:p>
          <a:p>
            <a:pPr marL="0" lvl="0" indent="0" algn="l" rtl="0">
              <a:spcBef>
                <a:spcPts val="600"/>
              </a:spcBef>
              <a:spcAft>
                <a:spcPts val="0"/>
              </a:spcAft>
              <a:buNone/>
            </a:pPr>
            <a:r>
              <a:rPr lang="en-US" dirty="0">
                <a:solidFill>
                  <a:schemeClr val="accent1"/>
                </a:solidFill>
              </a:rPr>
              <a:t>Important changes in last 20 years (in both statistics and social science)</a:t>
            </a:r>
            <a:endParaRPr dirty="0">
              <a:solidFill>
                <a:schemeClr val="accent1"/>
              </a:solidFill>
            </a:endParaRPr>
          </a:p>
        </p:txBody>
      </p:sp>
      <p:sp>
        <p:nvSpPr>
          <p:cNvPr id="122" name="Google Shape;122;p18"/>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1C3EE0-A845-CD3B-74A6-36D4E0F19C9D}"/>
              </a:ext>
            </a:extLst>
          </p:cNvPr>
          <p:cNvSpPr/>
          <p:nvPr/>
        </p:nvSpPr>
        <p:spPr>
          <a:xfrm>
            <a:off x="107576" y="1"/>
            <a:ext cx="9036424" cy="51434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2">
            <a:extLst>
              <a:ext uri="{FF2B5EF4-FFF2-40B4-BE49-F238E27FC236}">
                <a16:creationId xmlns:a16="http://schemas.microsoft.com/office/drawing/2014/main" id="{2F2621D7-F001-A3C1-B5AB-A4B6C468865B}"/>
              </a:ext>
            </a:extLst>
          </p:cNvPr>
          <p:cNvSpPr>
            <a:spLocks noGrp="1"/>
          </p:cNvSpPr>
          <p:nvPr>
            <p:ph sz="half" idx="1"/>
          </p:nvPr>
        </p:nvSpPr>
        <p:spPr>
          <a:xfrm>
            <a:off x="368709" y="417164"/>
            <a:ext cx="7654413" cy="4495769"/>
          </a:xfrm>
        </p:spPr>
        <p:txBody>
          <a:bodyPr/>
          <a:lstStyle/>
          <a:p>
            <a:pPr marL="76200" indent="0">
              <a:buNone/>
            </a:pPr>
            <a:r>
              <a:rPr lang="en-US" sz="3200" b="1" dirty="0"/>
              <a:t>A: Old school</a:t>
            </a:r>
          </a:p>
          <a:p>
            <a:pPr marL="76200" indent="0">
              <a:buNone/>
            </a:pPr>
            <a:endParaRPr lang="en-US" sz="3200" b="1" dirty="0"/>
          </a:p>
          <a:p>
            <a:r>
              <a:rPr lang="en-US" sz="1800" dirty="0"/>
              <a:t>1925 Fisher popularizes </a:t>
            </a:r>
            <a:r>
              <a:rPr lang="en-US" sz="1800" i="1" dirty="0"/>
              <a:t>p</a:t>
            </a:r>
            <a:r>
              <a:rPr lang="en-US" sz="1800" dirty="0"/>
              <a:t>&lt;.05 &amp; significance test</a:t>
            </a:r>
          </a:p>
          <a:p>
            <a:r>
              <a:rPr lang="en-US" sz="1800" dirty="0"/>
              <a:t>1933 </a:t>
            </a:r>
            <a:r>
              <a:rPr lang="en-US" sz="1800" dirty="0" err="1"/>
              <a:t>Neyman</a:t>
            </a:r>
            <a:r>
              <a:rPr lang="en-US" sz="1800" dirty="0"/>
              <a:t> &amp; Pearson: hypothesis testing</a:t>
            </a:r>
          </a:p>
          <a:p>
            <a:r>
              <a:rPr lang="en-US" sz="1800" b="1" dirty="0"/>
              <a:t>1940s onwards</a:t>
            </a:r>
            <a:r>
              <a:rPr lang="en-US" sz="1800" dirty="0"/>
              <a:t>: textbooks start teaching hybrid ‘Null hypothesis significance test’ (NHST). </a:t>
            </a:r>
          </a:p>
          <a:p>
            <a:pPr lvl="1"/>
            <a:r>
              <a:rPr lang="en-US" sz="1500" dirty="0"/>
              <a:t>Cookbook-style</a:t>
            </a:r>
          </a:p>
          <a:p>
            <a:pPr lvl="1"/>
            <a:r>
              <a:rPr lang="en-US" sz="1500" dirty="0"/>
              <a:t>Silent re Fisher’s bitter clashes with </a:t>
            </a:r>
            <a:r>
              <a:rPr lang="en-US" sz="1500" dirty="0" err="1"/>
              <a:t>Neyman</a:t>
            </a:r>
            <a:r>
              <a:rPr lang="en-US" sz="1500" dirty="0"/>
              <a:t> </a:t>
            </a:r>
            <a:r>
              <a:rPr lang="en-US" sz="1500" dirty="0" err="1"/>
              <a:t>etc</a:t>
            </a:r>
            <a:endParaRPr lang="en-US" sz="1500" dirty="0"/>
          </a:p>
          <a:p>
            <a:r>
              <a:rPr lang="en-US" sz="1800" dirty="0"/>
              <a:t>1990s. Proposals to ban NHSTs in journals. But little change in reporting.  </a:t>
            </a:r>
          </a:p>
          <a:p>
            <a:pPr lvl="1"/>
            <a:r>
              <a:rPr lang="en-US" sz="1200" dirty="0"/>
              <a:t>“After 4 decades of severe criticism, the ritual of NHST… still persists” </a:t>
            </a:r>
            <a:br>
              <a:rPr lang="en-US" sz="1200" dirty="0"/>
            </a:br>
            <a:r>
              <a:rPr lang="en-US" sz="1200" dirty="0"/>
              <a:t>(</a:t>
            </a:r>
            <a:r>
              <a:rPr lang="en-US" sz="1200" dirty="0">
                <a:hlinkClick r:id="rId3">
                  <a:extLst>
                    <a:ext uri="{A12FA001-AC4F-418D-AE19-62706E023703}">
                      <ahyp:hlinkClr xmlns:ahyp="http://schemas.microsoft.com/office/drawing/2018/hyperlinkcolor" val="tx"/>
                    </a:ext>
                  </a:extLst>
                </a:hlinkClick>
              </a:rPr>
              <a:t>Cohen</a:t>
            </a:r>
            <a:r>
              <a:rPr lang="en-US" sz="1200" dirty="0"/>
              <a:t>, 1994; prominent scholar in a leading psychology journal)</a:t>
            </a:r>
          </a:p>
          <a:p>
            <a:endParaRPr lang="en-US" sz="1600" b="1" dirty="0">
              <a:solidFill>
                <a:schemeClr val="accent1">
                  <a:lumMod val="75000"/>
                </a:schemeClr>
              </a:solidFill>
            </a:endParaRPr>
          </a:p>
        </p:txBody>
      </p:sp>
      <p:sp>
        <p:nvSpPr>
          <p:cNvPr id="5" name="Slide Number Placeholder 4">
            <a:extLst>
              <a:ext uri="{FF2B5EF4-FFF2-40B4-BE49-F238E27FC236}">
                <a16:creationId xmlns:a16="http://schemas.microsoft.com/office/drawing/2014/main" id="{2E1427EF-5E9C-2842-6757-E3D641914363}"/>
              </a:ext>
            </a:extLst>
          </p:cNvPr>
          <p:cNvSpPr>
            <a:spLocks noGrp="1"/>
          </p:cNvSpPr>
          <p:nvPr>
            <p:ph type="sldNum" sz="quarter" idx="12"/>
          </p:nvPr>
        </p:nvSpPr>
        <p:spPr/>
        <p:txBody>
          <a:bodyPr/>
          <a:lstStyle/>
          <a:p>
            <a:fld id="{D2E15BEE-862B-4185-9761-42B7CE77D6C3}" type="slidenum">
              <a:rPr lang="en-NZ" smtClean="0"/>
              <a:pPr/>
              <a:t>7</a:t>
            </a:fld>
            <a:endParaRPr lang="en-NZ" dirty="0"/>
          </a:p>
        </p:txBody>
      </p:sp>
    </p:spTree>
    <p:extLst>
      <p:ext uri="{BB962C8B-B14F-4D97-AF65-F5344CB8AC3E}">
        <p14:creationId xmlns:p14="http://schemas.microsoft.com/office/powerpoint/2010/main" val="12726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2B9F45-7879-DC5E-4F63-8558A2728803}"/>
              </a:ext>
            </a:extLst>
          </p:cNvPr>
          <p:cNvSpPr/>
          <p:nvPr/>
        </p:nvSpPr>
        <p:spPr>
          <a:xfrm>
            <a:off x="117987" y="1"/>
            <a:ext cx="9026013" cy="51434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Content Placeholder 3">
            <a:extLst>
              <a:ext uri="{FF2B5EF4-FFF2-40B4-BE49-F238E27FC236}">
                <a16:creationId xmlns:a16="http://schemas.microsoft.com/office/drawing/2014/main" id="{610E8952-8E37-5DC2-10D3-2499894200D7}"/>
              </a:ext>
            </a:extLst>
          </p:cNvPr>
          <p:cNvSpPr>
            <a:spLocks noGrp="1"/>
          </p:cNvSpPr>
          <p:nvPr>
            <p:ph sz="half" idx="2"/>
          </p:nvPr>
        </p:nvSpPr>
        <p:spPr>
          <a:xfrm>
            <a:off x="117987" y="548877"/>
            <a:ext cx="8987488" cy="4594623"/>
          </a:xfrm>
        </p:spPr>
        <p:txBody>
          <a:bodyPr/>
          <a:lstStyle/>
          <a:p>
            <a:pPr marL="76200" indent="0">
              <a:buClr>
                <a:schemeClr val="accent1"/>
              </a:buClr>
              <a:buNone/>
            </a:pPr>
            <a:r>
              <a:rPr lang="en-US" sz="3200" b="1" dirty="0"/>
              <a:t>B: More recently</a:t>
            </a:r>
          </a:p>
          <a:p>
            <a:pPr marL="76200" indent="0">
              <a:buClr>
                <a:schemeClr val="accent1"/>
              </a:buClr>
              <a:buNone/>
            </a:pPr>
            <a:endParaRPr lang="en-US" dirty="0"/>
          </a:p>
          <a:p>
            <a:pPr>
              <a:buClr>
                <a:schemeClr val="accent1"/>
              </a:buClr>
            </a:pPr>
            <a:r>
              <a:rPr lang="en-US" sz="1800" dirty="0"/>
              <a:t>2010 </a:t>
            </a:r>
            <a:r>
              <a:rPr lang="en-US" sz="1800" i="1" dirty="0"/>
              <a:t>APA Publication Manual</a:t>
            </a:r>
            <a:r>
              <a:rPr lang="en-US" sz="1800" dirty="0"/>
              <a:t>: “Confidence intervals…, in general, the best reporting strategy”</a:t>
            </a:r>
          </a:p>
          <a:p>
            <a:pPr>
              <a:buClr>
                <a:schemeClr val="accent1"/>
              </a:buClr>
            </a:pPr>
            <a:r>
              <a:rPr lang="en-US" sz="1800" dirty="0"/>
              <a:t>2010s </a:t>
            </a:r>
            <a:r>
              <a:rPr lang="en-US" sz="1800" dirty="0">
                <a:solidFill>
                  <a:schemeClr val="bg2"/>
                </a:solidFill>
                <a:hlinkClick r:id="rId3">
                  <a:extLst>
                    <a:ext uri="{A12FA001-AC4F-418D-AE19-62706E023703}">
                      <ahyp:hlinkClr xmlns:ahyp="http://schemas.microsoft.com/office/drawing/2018/hyperlinkcolor" val="tx"/>
                    </a:ext>
                  </a:extLst>
                </a:hlinkClick>
              </a:rPr>
              <a:t>Replication crisis</a:t>
            </a:r>
            <a:r>
              <a:rPr lang="en-US" sz="1800" dirty="0"/>
              <a:t>, </a:t>
            </a:r>
            <a:r>
              <a:rPr lang="en-US" sz="1800" i="1" dirty="0"/>
              <a:t>p</a:t>
            </a:r>
            <a:r>
              <a:rPr lang="en-US" sz="1800" dirty="0"/>
              <a:t>-hacking concerns, </a:t>
            </a:r>
            <a:r>
              <a:rPr lang="en-US" sz="1800" dirty="0" err="1"/>
              <a:t>etc</a:t>
            </a:r>
            <a:endParaRPr lang="en-US" sz="1800" dirty="0"/>
          </a:p>
          <a:p>
            <a:pPr>
              <a:buClr>
                <a:schemeClr val="accent1"/>
              </a:buClr>
            </a:pPr>
            <a:r>
              <a:rPr lang="en-US" sz="1800" dirty="0"/>
              <a:t>2015 a psych </a:t>
            </a:r>
            <a:r>
              <a:rPr lang="en-US" sz="1800" dirty="0">
                <a:solidFill>
                  <a:schemeClr val="bg2"/>
                </a:solidFill>
                <a:hlinkClick r:id="rId4">
                  <a:extLst>
                    <a:ext uri="{A12FA001-AC4F-418D-AE19-62706E023703}">
                      <ahyp:hlinkClr xmlns:ahyp="http://schemas.microsoft.com/office/drawing/2018/hyperlinkcolor" val="tx"/>
                    </a:ext>
                  </a:extLst>
                </a:hlinkClick>
              </a:rPr>
              <a:t>journal</a:t>
            </a:r>
            <a:r>
              <a:rPr lang="en-US" sz="1800" dirty="0"/>
              <a:t> bans NHST </a:t>
            </a:r>
          </a:p>
          <a:p>
            <a:pPr>
              <a:buClr>
                <a:schemeClr val="accent1"/>
              </a:buClr>
            </a:pPr>
            <a:r>
              <a:rPr lang="en-US" sz="1800" dirty="0"/>
              <a:t>2017 textbook on </a:t>
            </a:r>
            <a:r>
              <a:rPr lang="en-US" sz="1800" i="1" dirty="0"/>
              <a:t>The New Statistics</a:t>
            </a:r>
            <a:r>
              <a:rPr lang="en-US" sz="1800" dirty="0"/>
              <a:t> (Geoff Cumming; 2</a:t>
            </a:r>
            <a:r>
              <a:rPr lang="en-US" sz="1800" baseline="30000" dirty="0"/>
              <a:t>nd</a:t>
            </a:r>
            <a:r>
              <a:rPr lang="en-US" sz="1800" dirty="0"/>
              <a:t> ed in 2024). </a:t>
            </a:r>
          </a:p>
          <a:p>
            <a:pPr lvl="1">
              <a:buClr>
                <a:schemeClr val="accent1"/>
              </a:buClr>
            </a:pPr>
            <a:r>
              <a:rPr lang="en-US" sz="1500" dirty="0"/>
              <a:t>The statistics (CIs &amp; effect sizes &amp; meta-analysis) not new. But using them as main way to analyze data is. </a:t>
            </a:r>
          </a:p>
          <a:p>
            <a:pPr>
              <a:buClr>
                <a:schemeClr val="accent1"/>
              </a:buClr>
            </a:pPr>
            <a:r>
              <a:rPr lang="en-US" sz="1800" dirty="0"/>
              <a:t>2019 </a:t>
            </a:r>
            <a:r>
              <a:rPr lang="en-US" sz="1800" i="1" dirty="0"/>
              <a:t>American  Statistician</a:t>
            </a:r>
            <a:r>
              <a:rPr lang="en-US" sz="1800" dirty="0"/>
              <a:t>  </a:t>
            </a:r>
            <a:r>
              <a:rPr lang="en-US" sz="1800" dirty="0">
                <a:solidFill>
                  <a:schemeClr val="bg2"/>
                </a:solidFill>
                <a:hlinkClick r:id="rId5">
                  <a:extLst>
                    <a:ext uri="{A12FA001-AC4F-418D-AE19-62706E023703}">
                      <ahyp:hlinkClr xmlns:ahyp="http://schemas.microsoft.com/office/drawing/2018/hyperlinkcolor" val="tx"/>
                    </a:ext>
                  </a:extLst>
                </a:hlinkClick>
              </a:rPr>
              <a:t>editorial</a:t>
            </a:r>
            <a:r>
              <a:rPr lang="en-US" sz="1800" dirty="0">
                <a:solidFill>
                  <a:schemeClr val="accent1"/>
                </a:solidFill>
              </a:rPr>
              <a:t> </a:t>
            </a:r>
            <a:r>
              <a:rPr lang="en-US" sz="1800" dirty="0"/>
              <a:t>has heading: </a:t>
            </a:r>
            <a:br>
              <a:rPr lang="en-US" sz="1800" dirty="0"/>
            </a:br>
            <a:r>
              <a:rPr lang="en-US" sz="1800" b="1" dirty="0">
                <a:solidFill>
                  <a:schemeClr val="accent1">
                    <a:lumMod val="75000"/>
                  </a:schemeClr>
                </a:solidFill>
              </a:rPr>
              <a:t>Don’t Say “Statistically Significant”</a:t>
            </a:r>
          </a:p>
        </p:txBody>
      </p:sp>
      <p:sp>
        <p:nvSpPr>
          <p:cNvPr id="5" name="Slide Number Placeholder 4">
            <a:extLst>
              <a:ext uri="{FF2B5EF4-FFF2-40B4-BE49-F238E27FC236}">
                <a16:creationId xmlns:a16="http://schemas.microsoft.com/office/drawing/2014/main" id="{2E1427EF-5E9C-2842-6757-E3D641914363}"/>
              </a:ext>
            </a:extLst>
          </p:cNvPr>
          <p:cNvSpPr>
            <a:spLocks noGrp="1"/>
          </p:cNvSpPr>
          <p:nvPr>
            <p:ph type="sldNum" sz="quarter" idx="12"/>
          </p:nvPr>
        </p:nvSpPr>
        <p:spPr/>
        <p:txBody>
          <a:bodyPr/>
          <a:lstStyle/>
          <a:p>
            <a:fld id="{D2E15BEE-862B-4185-9761-42B7CE77D6C3}" type="slidenum">
              <a:rPr lang="en-NZ" smtClean="0"/>
              <a:pPr/>
              <a:t>8</a:t>
            </a:fld>
            <a:endParaRPr lang="en-NZ" dirty="0"/>
          </a:p>
        </p:txBody>
      </p:sp>
    </p:spTree>
    <p:extLst>
      <p:ext uri="{BB962C8B-B14F-4D97-AF65-F5344CB8AC3E}">
        <p14:creationId xmlns:p14="http://schemas.microsoft.com/office/powerpoint/2010/main" val="33835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16A3-7DD9-B33E-10FD-FDDC0850A3D5}"/>
              </a:ext>
            </a:extLst>
          </p:cNvPr>
          <p:cNvSpPr>
            <a:spLocks noGrp="1"/>
          </p:cNvSpPr>
          <p:nvPr>
            <p:ph type="title"/>
          </p:nvPr>
        </p:nvSpPr>
        <p:spPr>
          <a:xfrm>
            <a:off x="6216502" y="1834755"/>
            <a:ext cx="2815731" cy="2133929"/>
          </a:xfrm>
        </p:spPr>
        <p:txBody>
          <a:bodyPr/>
          <a:lstStyle/>
          <a:p>
            <a:r>
              <a:rPr lang="en-NZ" sz="1800" dirty="0"/>
              <a:t>2019 push to ban “stat sig” wording not just in statistics journal.  Also in </a:t>
            </a:r>
            <a:r>
              <a:rPr lang="en-NZ" sz="1800" i="1" dirty="0"/>
              <a:t>Nature, </a:t>
            </a:r>
            <a:r>
              <a:rPr lang="en-NZ" sz="1800" dirty="0"/>
              <a:t>with 800+ signatories.</a:t>
            </a:r>
            <a:br>
              <a:rPr lang="en-NZ" sz="1800" dirty="0"/>
            </a:br>
            <a:br>
              <a:rPr lang="en-NZ" sz="1800" dirty="0"/>
            </a:br>
            <a:r>
              <a:rPr lang="en-NZ" sz="1800" dirty="0"/>
              <a:t>But: impact on eval?? </a:t>
            </a:r>
          </a:p>
        </p:txBody>
      </p:sp>
      <p:sp>
        <p:nvSpPr>
          <p:cNvPr id="3" name="Slide Number Placeholder 2">
            <a:extLst>
              <a:ext uri="{FF2B5EF4-FFF2-40B4-BE49-F238E27FC236}">
                <a16:creationId xmlns:a16="http://schemas.microsoft.com/office/drawing/2014/main" id="{F8A1824D-2383-E19F-ED3B-EB613F1F48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5" name="Picture 4">
            <a:extLst>
              <a:ext uri="{FF2B5EF4-FFF2-40B4-BE49-F238E27FC236}">
                <a16:creationId xmlns:a16="http://schemas.microsoft.com/office/drawing/2014/main" id="{8CE4190B-5C79-610F-E26C-15606620156D}"/>
              </a:ext>
            </a:extLst>
          </p:cNvPr>
          <p:cNvPicPr>
            <a:picLocks noChangeAspect="1"/>
          </p:cNvPicPr>
          <p:nvPr/>
        </p:nvPicPr>
        <p:blipFill>
          <a:blip r:embed="rId3"/>
          <a:stretch>
            <a:fillRect/>
          </a:stretch>
        </p:blipFill>
        <p:spPr>
          <a:xfrm>
            <a:off x="111766" y="0"/>
            <a:ext cx="5734210" cy="5143500"/>
          </a:xfrm>
          <a:prstGeom prst="rect">
            <a:avLst/>
          </a:prstGeom>
        </p:spPr>
      </p:pic>
    </p:spTree>
    <p:extLst>
      <p:ext uri="{BB962C8B-B14F-4D97-AF65-F5344CB8AC3E}">
        <p14:creationId xmlns:p14="http://schemas.microsoft.com/office/powerpoint/2010/main" val="2794116609"/>
      </p:ext>
    </p:extLst>
  </p:cSld>
  <p:clrMapOvr>
    <a:masterClrMapping/>
  </p:clrMapOvr>
</p:sld>
</file>

<file path=ppt/theme/theme1.xml><?xml version="1.0" encoding="utf-8"?>
<a:theme xmlns:a="http://schemas.openxmlformats.org/drawingml/2006/main" name="Desdemona template">
  <a:themeElements>
    <a:clrScheme name="Custom 10">
      <a:dk1>
        <a:srgbClr val="002060"/>
      </a:dk1>
      <a:lt1>
        <a:sysClr val="window" lastClr="FFFFFF"/>
      </a:lt1>
      <a:dk2>
        <a:srgbClr val="002060"/>
      </a:dk2>
      <a:lt2>
        <a:srgbClr val="E7E6E6"/>
      </a:lt2>
      <a:accent1>
        <a:srgbClr val="1EA17B"/>
      </a:accent1>
      <a:accent2>
        <a:srgbClr val="17B4DD"/>
      </a:accent2>
      <a:accent3>
        <a:srgbClr val="6DA943"/>
      </a:accent3>
      <a:accent4>
        <a:srgbClr val="1EA17B"/>
      </a:accent4>
      <a:accent5>
        <a:srgbClr val="6DA943"/>
      </a:accent5>
      <a:accent6>
        <a:srgbClr val="C3C050"/>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11058</TotalTime>
  <Words>5501</Words>
  <Application>Microsoft Office PowerPoint</Application>
  <PresentationFormat>On-screen Show (16:9)</PresentationFormat>
  <Paragraphs>473</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Calibri</vt:lpstr>
      <vt:lpstr>Roboto</vt:lpstr>
      <vt:lpstr>Goudy-Italic</vt:lpstr>
      <vt:lpstr>Montserrat</vt:lpstr>
      <vt:lpstr>HelveticaNeueLTStd-Lt</vt:lpstr>
      <vt:lpstr>Arial Nova Cond</vt:lpstr>
      <vt:lpstr>Wingdings</vt:lpstr>
      <vt:lpstr>Montserrat SemiBold</vt:lpstr>
      <vt:lpstr>Goudy</vt:lpstr>
      <vt:lpstr>Arial</vt:lpstr>
      <vt:lpstr>Desdemona template</vt:lpstr>
      <vt:lpstr> What’s this thing called “new statistics” and why might it be useful to me?</vt:lpstr>
      <vt:lpstr>Why I learned more about statistics than I wanted to </vt:lpstr>
      <vt:lpstr>Overview</vt:lpstr>
      <vt:lpstr>Take-home messages (re so what?) </vt:lpstr>
      <vt:lpstr>Origins </vt:lpstr>
      <vt:lpstr>Historical perspectives … </vt:lpstr>
      <vt:lpstr>PowerPoint Presentation</vt:lpstr>
      <vt:lpstr>PowerPoint Presentation</vt:lpstr>
      <vt:lpstr>2019 push to ban “stat sig” wording not just in statistics journal.  Also in Nature, with 800+ signatories.  But: impact on eval?? </vt:lpstr>
      <vt:lpstr>1. What’s ‘the  new statistics’?</vt:lpstr>
      <vt:lpstr>New stats resources</vt:lpstr>
      <vt:lpstr>In brief</vt:lpstr>
      <vt:lpstr>1a. Yay for confidence intervals</vt:lpstr>
      <vt:lpstr>PowerPoint Presentation</vt:lpstr>
      <vt:lpstr>What’s good about the confidence intervals here?</vt:lpstr>
      <vt:lpstr>Imagine slightly different results for same example… compare Old-school vs New stats</vt:lpstr>
      <vt:lpstr>Tips: Some hurdles to be aware of</vt:lpstr>
      <vt:lpstr>1b. Minimise use of  “statistically significant”</vt:lpstr>
      <vt:lpstr>What’s the problem?</vt:lpstr>
      <vt:lpstr>Hurdles to beware of</vt:lpstr>
      <vt:lpstr>Some wording options</vt:lpstr>
      <vt:lpstr>1c. Other ‘new statistics’ stuff</vt:lpstr>
      <vt:lpstr>Meta-analysis</vt:lpstr>
      <vt:lpstr>Open Science  (key new stats theme we lack time to illustrate)</vt:lpstr>
      <vt:lpstr>2. Next what?</vt:lpstr>
      <vt:lpstr>Reflections</vt:lpstr>
      <vt:lpstr>References</vt:lpstr>
      <vt:lpstr>Just in case slides, for questions</vt:lpstr>
      <vt:lpstr>Why are Excel default error bars bad for showing confidence intervals?</vt:lpstr>
      <vt:lpstr>What does “statistically significant” mean, strictly speaking?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Adrian Field</dc:creator>
  <cp:lastModifiedBy>Judy Oakden</cp:lastModifiedBy>
  <cp:revision>204</cp:revision>
  <cp:lastPrinted>2024-10-31T23:17:41Z</cp:lastPrinted>
  <dcterms:modified xsi:type="dcterms:W3CDTF">2024-11-01T19:36:02Z</dcterms:modified>
</cp:coreProperties>
</file>